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50" r:id="rId1"/>
  </p:sldMasterIdLst>
  <p:notesMasterIdLst>
    <p:notesMasterId r:id="rId26"/>
  </p:notesMasterIdLst>
  <p:sldIdLst>
    <p:sldId id="256" r:id="rId2"/>
    <p:sldId id="257" r:id="rId3"/>
    <p:sldId id="258" r:id="rId4"/>
    <p:sldId id="285" r:id="rId5"/>
    <p:sldId id="286" r:id="rId6"/>
    <p:sldId id="287" r:id="rId7"/>
    <p:sldId id="261" r:id="rId8"/>
    <p:sldId id="289" r:id="rId9"/>
    <p:sldId id="266" r:id="rId10"/>
    <p:sldId id="288" r:id="rId11"/>
    <p:sldId id="279" r:id="rId12"/>
    <p:sldId id="270" r:id="rId13"/>
    <p:sldId id="267" r:id="rId14"/>
    <p:sldId id="268" r:id="rId15"/>
    <p:sldId id="263" r:id="rId16"/>
    <p:sldId id="264" r:id="rId17"/>
    <p:sldId id="265" r:id="rId18"/>
    <p:sldId id="273" r:id="rId19"/>
    <p:sldId id="280" r:id="rId20"/>
    <p:sldId id="281" r:id="rId21"/>
    <p:sldId id="282" r:id="rId22"/>
    <p:sldId id="283" r:id="rId23"/>
    <p:sldId id="284" r:id="rId24"/>
    <p:sldId id="274"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86894" autoAdjust="0"/>
  </p:normalViewPr>
  <p:slideViewPr>
    <p:cSldViewPr snapToGrid="0">
      <p:cViewPr varScale="1">
        <p:scale>
          <a:sx n="65" d="100"/>
          <a:sy n="65" d="100"/>
        </p:scale>
        <p:origin x="147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092C62-4EDE-48C0-A8E9-F05660212F7E}" type="datetimeFigureOut">
              <a:rPr lang="en-US" smtClean="0"/>
              <a:t>9/15/2015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6E74A8-2AAA-4D79-A58D-E7E68E479C6F}" type="slidenum">
              <a:rPr lang="en-US" smtClean="0"/>
              <a:t>‹#›</a:t>
            </a:fld>
            <a:endParaRPr lang="en-US"/>
          </a:p>
        </p:txBody>
      </p:sp>
    </p:spTree>
    <p:extLst>
      <p:ext uri="{BB962C8B-B14F-4D97-AF65-F5344CB8AC3E}">
        <p14:creationId xmlns:p14="http://schemas.microsoft.com/office/powerpoint/2010/main" val="7813536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Chia </a:t>
            </a:r>
            <a:r>
              <a:rPr lang="en-US" dirty="0" err="1" smtClean="0"/>
              <a:t>lại</a:t>
            </a:r>
            <a:r>
              <a:rPr lang="en-US" baseline="0" dirty="0" smtClean="0"/>
              <a:t> </a:t>
            </a:r>
            <a:r>
              <a:rPr lang="en-US" baseline="0" dirty="0" err="1" smtClean="0"/>
              <a:t>luồng</a:t>
            </a:r>
            <a:r>
              <a:rPr lang="en-US" baseline="0" dirty="0" smtClean="0"/>
              <a:t> search – appointment, accept – contract - extend contract, Repair request, </a:t>
            </a:r>
            <a:endParaRPr lang="en-US" dirty="0"/>
          </a:p>
        </p:txBody>
      </p:sp>
      <p:sp>
        <p:nvSpPr>
          <p:cNvPr id="4" name="Slide Number Placeholder 3"/>
          <p:cNvSpPr>
            <a:spLocks noGrp="1"/>
          </p:cNvSpPr>
          <p:nvPr>
            <p:ph type="sldNum" sz="quarter" idx="10"/>
          </p:nvPr>
        </p:nvSpPr>
        <p:spPr/>
        <p:txBody>
          <a:bodyPr/>
          <a:lstStyle/>
          <a:p>
            <a:fld id="{646E74A8-2AAA-4D79-A58D-E7E68E479C6F}" type="slidenum">
              <a:rPr lang="en-US" smtClean="0"/>
              <a:t>2</a:t>
            </a:fld>
            <a:endParaRPr lang="en-US"/>
          </a:p>
        </p:txBody>
      </p:sp>
    </p:spTree>
    <p:extLst>
      <p:ext uri="{BB962C8B-B14F-4D97-AF65-F5344CB8AC3E}">
        <p14:creationId xmlns:p14="http://schemas.microsoft.com/office/powerpoint/2010/main" val="3051953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Về</a:t>
            </a:r>
            <a:r>
              <a:rPr lang="en-US" dirty="0" smtClean="0"/>
              <a:t> h</a:t>
            </a:r>
            <a:r>
              <a:rPr lang="vi-VN" dirty="0" smtClean="0"/>
              <a:t>ướng</a:t>
            </a:r>
            <a:r>
              <a:rPr lang="en-US" dirty="0" smtClean="0"/>
              <a:t> </a:t>
            </a:r>
            <a:r>
              <a:rPr lang="en-US" dirty="0" err="1" smtClean="0"/>
              <a:t>phát</a:t>
            </a:r>
            <a:r>
              <a:rPr lang="en-US" dirty="0" smtClean="0"/>
              <a:t> </a:t>
            </a:r>
            <a:r>
              <a:rPr lang="en-US" dirty="0" err="1" smtClean="0"/>
              <a:t>triển</a:t>
            </a:r>
            <a:r>
              <a:rPr lang="en-US" dirty="0" smtClean="0"/>
              <a:t> </a:t>
            </a:r>
            <a:r>
              <a:rPr lang="en-US" dirty="0" err="1" smtClean="0"/>
              <a:t>trong</a:t>
            </a:r>
            <a:r>
              <a:rPr lang="en-US" dirty="0" smtClean="0"/>
              <a:t> t</a:t>
            </a:r>
            <a:r>
              <a:rPr lang="vi-VN" dirty="0" smtClean="0"/>
              <a:t>ươ</a:t>
            </a:r>
            <a:r>
              <a:rPr lang="en-US" dirty="0" err="1" smtClean="0"/>
              <a:t>ng</a:t>
            </a:r>
            <a:r>
              <a:rPr lang="en-US" dirty="0" smtClean="0"/>
              <a:t> </a:t>
            </a:r>
            <a:r>
              <a:rPr lang="en-US" dirty="0" err="1" smtClean="0"/>
              <a:t>lai</a:t>
            </a:r>
            <a:r>
              <a:rPr lang="en-US" baseline="0" dirty="0" smtClean="0"/>
              <a:t> </a:t>
            </a:r>
            <a:r>
              <a:rPr lang="en-US" baseline="0" dirty="0" err="1" smtClean="0"/>
              <a:t>thì</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ứng</a:t>
            </a:r>
            <a:r>
              <a:rPr lang="en-US" baseline="0" dirty="0" smtClean="0"/>
              <a:t>…</a:t>
            </a:r>
          </a:p>
          <a:p>
            <a:endParaRPr lang="en-US" baseline="0" dirty="0" smtClean="0"/>
          </a:p>
          <a:p>
            <a:endParaRPr lang="en-US" dirty="0" smtClean="0"/>
          </a:p>
          <a:p>
            <a:r>
              <a:rPr lang="en-US" sz="1200" kern="1200" dirty="0" err="1" smtClean="0">
                <a:solidFill>
                  <a:schemeClr val="tx1"/>
                </a:solidFill>
                <a:effectLst/>
                <a:latin typeface="+mn-lt"/>
                <a:ea typeface="+mn-ea"/>
                <a:cs typeface="+mn-cs"/>
              </a:rPr>
              <a:t>Chúng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tôi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nội</a:t>
            </a:r>
            <a:r>
              <a:rPr lang="en-US" sz="1200" kern="1200" dirty="0" smtClean="0">
                <a:solidFill>
                  <a:schemeClr val="tx1"/>
                </a:solidFill>
                <a:effectLst/>
                <a:latin typeface="+mn-lt"/>
                <a:ea typeface="+mn-ea"/>
                <a:cs typeface="+mn-cs"/>
              </a:rPr>
              <a:t> dung </a:t>
            </a:r>
            <a:r>
              <a:rPr lang="en-US" sz="1200" kern="1200" dirty="0" err="1" smtClean="0">
                <a:solidFill>
                  <a:schemeClr val="tx1"/>
                </a:solidFill>
                <a:effectLst/>
                <a:latin typeface="+mn-lt"/>
                <a:ea typeface="+mn-ea"/>
                <a:cs typeface="+mn-cs"/>
              </a:rPr>
              <a:t>đề</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cảm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hội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đồng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thầy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cô</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theo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dõi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đây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hỏi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góp</a:t>
            </a:r>
            <a:r>
              <a:rPr lang="en-US" sz="1200" kern="1200" dirty="0" smtClean="0">
                <a:solidFill>
                  <a:schemeClr val="tx1"/>
                </a:solidFill>
                <a:effectLst/>
                <a:latin typeface="+mn-lt"/>
                <a:ea typeface="+mn-ea"/>
                <a:cs typeface="+mn-cs"/>
              </a:rPr>
              <a:t> ý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phía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hội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đồng</a:t>
            </a:r>
            <a:r>
              <a:rPr lang="en-US" sz="1200" kern="120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646E74A8-2AAA-4D79-A58D-E7E68E479C6F}" type="slidenum">
              <a:rPr lang="en-US" smtClean="0"/>
              <a:t>17</a:t>
            </a:fld>
            <a:endParaRPr lang="en-US"/>
          </a:p>
        </p:txBody>
      </p:sp>
    </p:spTree>
    <p:extLst>
      <p:ext uri="{BB962C8B-B14F-4D97-AF65-F5344CB8AC3E}">
        <p14:creationId xmlns:p14="http://schemas.microsoft.com/office/powerpoint/2010/main" val="1156961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customer service: appointment, rental</a:t>
            </a:r>
            <a:r>
              <a:rPr lang="en-US" baseline="0" dirty="0" smtClean="0"/>
              <a:t> and repair service</a:t>
            </a:r>
            <a:endParaRPr lang="en-US" dirty="0"/>
          </a:p>
        </p:txBody>
      </p:sp>
      <p:sp>
        <p:nvSpPr>
          <p:cNvPr id="4" name="Slide Number Placeholder 3"/>
          <p:cNvSpPr>
            <a:spLocks noGrp="1"/>
          </p:cNvSpPr>
          <p:nvPr>
            <p:ph type="sldNum" sz="quarter" idx="10"/>
          </p:nvPr>
        </p:nvSpPr>
        <p:spPr/>
        <p:txBody>
          <a:bodyPr/>
          <a:lstStyle/>
          <a:p>
            <a:fld id="{646E74A8-2AAA-4D79-A58D-E7E68E479C6F}" type="slidenum">
              <a:rPr lang="en-US" smtClean="0"/>
              <a:t>3</a:t>
            </a:fld>
            <a:endParaRPr lang="en-US"/>
          </a:p>
        </p:txBody>
      </p:sp>
    </p:spTree>
    <p:extLst>
      <p:ext uri="{BB962C8B-B14F-4D97-AF65-F5344CB8AC3E}">
        <p14:creationId xmlns:p14="http://schemas.microsoft.com/office/powerpoint/2010/main" val="310705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customer service: appointment, rental</a:t>
            </a:r>
            <a:r>
              <a:rPr lang="en-US" baseline="0" dirty="0" smtClean="0"/>
              <a:t> and repair service</a:t>
            </a:r>
            <a:endParaRPr lang="en-US" dirty="0"/>
          </a:p>
        </p:txBody>
      </p:sp>
      <p:sp>
        <p:nvSpPr>
          <p:cNvPr id="4" name="Slide Number Placeholder 3"/>
          <p:cNvSpPr>
            <a:spLocks noGrp="1"/>
          </p:cNvSpPr>
          <p:nvPr>
            <p:ph type="sldNum" sz="quarter" idx="10"/>
          </p:nvPr>
        </p:nvSpPr>
        <p:spPr/>
        <p:txBody>
          <a:bodyPr/>
          <a:lstStyle/>
          <a:p>
            <a:fld id="{646E74A8-2AAA-4D79-A58D-E7E68E479C6F}" type="slidenum">
              <a:rPr lang="en-US" smtClean="0"/>
              <a:t>4</a:t>
            </a:fld>
            <a:endParaRPr lang="en-US"/>
          </a:p>
        </p:txBody>
      </p:sp>
    </p:spTree>
    <p:extLst>
      <p:ext uri="{BB962C8B-B14F-4D97-AF65-F5344CB8AC3E}">
        <p14:creationId xmlns:p14="http://schemas.microsoft.com/office/powerpoint/2010/main" val="3806356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6E74A8-2AAA-4D79-A58D-E7E68E479C6F}" type="slidenum">
              <a:rPr lang="en-US" smtClean="0"/>
              <a:t>5</a:t>
            </a:fld>
            <a:endParaRPr lang="en-US"/>
          </a:p>
        </p:txBody>
      </p:sp>
    </p:spTree>
    <p:extLst>
      <p:ext uri="{BB962C8B-B14F-4D97-AF65-F5344CB8AC3E}">
        <p14:creationId xmlns:p14="http://schemas.microsoft.com/office/powerpoint/2010/main" val="2097672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6E74A8-2AAA-4D79-A58D-E7E68E479C6F}" type="slidenum">
              <a:rPr lang="en-US" smtClean="0"/>
              <a:t>6</a:t>
            </a:fld>
            <a:endParaRPr lang="en-US"/>
          </a:p>
        </p:txBody>
      </p:sp>
    </p:spTree>
    <p:extLst>
      <p:ext uri="{BB962C8B-B14F-4D97-AF65-F5344CB8AC3E}">
        <p14:creationId xmlns:p14="http://schemas.microsoft.com/office/powerpoint/2010/main" val="11127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6E74A8-2AAA-4D79-A58D-E7E68E479C6F}" type="slidenum">
              <a:rPr lang="en-US" smtClean="0"/>
              <a:t>7</a:t>
            </a:fld>
            <a:endParaRPr lang="en-US"/>
          </a:p>
        </p:txBody>
      </p:sp>
    </p:spTree>
    <p:extLst>
      <p:ext uri="{BB962C8B-B14F-4D97-AF65-F5344CB8AC3E}">
        <p14:creationId xmlns:p14="http://schemas.microsoft.com/office/powerpoint/2010/main" val="334803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6E74A8-2AAA-4D79-A58D-E7E68E479C6F}" type="slidenum">
              <a:rPr lang="en-US" smtClean="0"/>
              <a:t>8</a:t>
            </a:fld>
            <a:endParaRPr lang="en-US"/>
          </a:p>
        </p:txBody>
      </p:sp>
    </p:spTree>
    <p:extLst>
      <p:ext uri="{BB962C8B-B14F-4D97-AF65-F5344CB8AC3E}">
        <p14:creationId xmlns:p14="http://schemas.microsoft.com/office/powerpoint/2010/main" val="2678702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6E74A8-2AAA-4D79-A58D-E7E68E479C6F}" type="slidenum">
              <a:rPr lang="en-US" smtClean="0"/>
              <a:t>9</a:t>
            </a:fld>
            <a:endParaRPr lang="en-US"/>
          </a:p>
        </p:txBody>
      </p:sp>
    </p:spTree>
    <p:extLst>
      <p:ext uri="{BB962C8B-B14F-4D97-AF65-F5344CB8AC3E}">
        <p14:creationId xmlns:p14="http://schemas.microsoft.com/office/powerpoint/2010/main" val="3871425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2400" kern="1200" dirty="0" err="1" smtClean="0">
                <a:solidFill>
                  <a:schemeClr val="tx1"/>
                </a:solidFill>
                <a:effectLst/>
                <a:latin typeface="+mn-lt"/>
                <a:ea typeface="+mn-ea"/>
                <a:cs typeface="+mn-cs"/>
              </a:rPr>
              <a:t>K</a:t>
            </a:r>
            <a:r>
              <a:rPr lang="en-US" sz="2400" kern="1200" baseline="0" dirty="0" err="1" smtClean="0">
                <a:solidFill>
                  <a:schemeClr val="tx1"/>
                </a:solidFill>
                <a:effectLst/>
                <a:latin typeface="+mn-lt"/>
                <a:ea typeface="+mn-ea"/>
                <a:cs typeface="+mn-cs"/>
              </a:rPr>
              <a:t>ính</a:t>
            </a:r>
            <a:r>
              <a:rPr lang="en-US" sz="2400" kern="1200" baseline="0" dirty="0" smtClean="0">
                <a:solidFill>
                  <a:schemeClr val="tx1"/>
                </a:solidFill>
                <a:effectLst/>
                <a:latin typeface="+mn-lt"/>
                <a:ea typeface="+mn-ea"/>
                <a:cs typeface="+mn-cs"/>
              </a:rPr>
              <a:t> </a:t>
            </a:r>
            <a:r>
              <a:rPr lang="en-US" sz="2400" kern="1200" baseline="0" dirty="0" err="1" smtClean="0">
                <a:solidFill>
                  <a:schemeClr val="tx1"/>
                </a:solidFill>
                <a:effectLst/>
                <a:latin typeface="+mn-lt"/>
                <a:ea typeface="+mn-ea"/>
                <a:cs typeface="+mn-cs"/>
              </a:rPr>
              <a:t>chào</a:t>
            </a:r>
            <a:r>
              <a:rPr lang="en-US" sz="2400" kern="1200" baseline="0" dirty="0" smtClean="0">
                <a:solidFill>
                  <a:schemeClr val="tx1"/>
                </a:solidFill>
                <a:effectLst/>
                <a:latin typeface="+mn-lt"/>
                <a:ea typeface="+mn-ea"/>
                <a:cs typeface="+mn-cs"/>
              </a:rPr>
              <a:t> </a:t>
            </a:r>
            <a:r>
              <a:rPr lang="en-US" sz="2400" kern="1200" baseline="0" dirty="0" err="1" smtClean="0">
                <a:solidFill>
                  <a:schemeClr val="tx1"/>
                </a:solidFill>
                <a:effectLst/>
                <a:latin typeface="+mn-lt"/>
                <a:ea typeface="+mn-ea"/>
                <a:cs typeface="+mn-cs"/>
              </a:rPr>
              <a:t>quý</a:t>
            </a:r>
            <a:r>
              <a:rPr lang="en-US" sz="2400" kern="1200" baseline="0" dirty="0" smtClean="0">
                <a:solidFill>
                  <a:schemeClr val="tx1"/>
                </a:solidFill>
                <a:effectLst/>
                <a:latin typeface="+mn-lt"/>
                <a:ea typeface="+mn-ea"/>
                <a:cs typeface="+mn-cs"/>
              </a:rPr>
              <a:t> </a:t>
            </a:r>
            <a:r>
              <a:rPr lang="en-US" sz="2400" kern="1200" baseline="0" dirty="0" err="1" smtClean="0">
                <a:solidFill>
                  <a:schemeClr val="tx1"/>
                </a:solidFill>
                <a:effectLst/>
                <a:latin typeface="+mn-lt"/>
                <a:ea typeface="+mn-ea"/>
                <a:cs typeface="+mn-cs"/>
              </a:rPr>
              <a:t>hđ</a:t>
            </a:r>
            <a:r>
              <a:rPr lang="en-US" sz="2400" kern="1200" baseline="0" dirty="0" smtClean="0">
                <a:solidFill>
                  <a:schemeClr val="tx1"/>
                </a:solidFill>
                <a:effectLst/>
                <a:latin typeface="+mn-lt"/>
                <a:ea typeface="+mn-ea"/>
                <a:cs typeface="+mn-cs"/>
              </a:rPr>
              <a:t>, </a:t>
            </a:r>
            <a:r>
              <a:rPr lang="en-US" sz="2400" kern="1200" baseline="0" dirty="0" err="1" smtClean="0">
                <a:solidFill>
                  <a:schemeClr val="tx1"/>
                </a:solidFill>
                <a:effectLst/>
                <a:latin typeface="+mn-lt"/>
                <a:ea typeface="+mn-ea"/>
                <a:cs typeface="+mn-cs"/>
              </a:rPr>
              <a:t>tiếp</a:t>
            </a:r>
            <a:r>
              <a:rPr lang="en-US" sz="2400" kern="1200" baseline="0" dirty="0" smtClean="0">
                <a:solidFill>
                  <a:schemeClr val="tx1"/>
                </a:solidFill>
                <a:effectLst/>
                <a:latin typeface="+mn-lt"/>
                <a:ea typeface="+mn-ea"/>
                <a:cs typeface="+mn-cs"/>
              </a:rPr>
              <a:t> </a:t>
            </a:r>
            <a:r>
              <a:rPr lang="en-US" sz="2400" kern="1200" baseline="0" dirty="0" err="1" smtClean="0">
                <a:solidFill>
                  <a:schemeClr val="tx1"/>
                </a:solidFill>
                <a:effectLst/>
                <a:latin typeface="+mn-lt"/>
                <a:ea typeface="+mn-ea"/>
                <a:cs typeface="+mn-cs"/>
              </a:rPr>
              <a:t>theo</a:t>
            </a:r>
            <a:r>
              <a:rPr lang="en-US" sz="2400" kern="1200" baseline="0" dirty="0" smtClean="0">
                <a:solidFill>
                  <a:schemeClr val="tx1"/>
                </a:solidFill>
                <a:effectLst/>
                <a:latin typeface="+mn-lt"/>
                <a:ea typeface="+mn-ea"/>
                <a:cs typeface="+mn-cs"/>
              </a:rPr>
              <a:t> </a:t>
            </a:r>
            <a:r>
              <a:rPr lang="en-US" sz="2400" kern="1200" baseline="0" dirty="0" err="1" smtClean="0">
                <a:solidFill>
                  <a:schemeClr val="tx1"/>
                </a:solidFill>
                <a:effectLst/>
                <a:latin typeface="+mn-lt"/>
                <a:ea typeface="+mn-ea"/>
                <a:cs typeface="+mn-cs"/>
              </a:rPr>
              <a:t>tôi</a:t>
            </a:r>
            <a:r>
              <a:rPr lang="en-US" sz="2400" kern="1200" baseline="0" dirty="0" smtClean="0">
                <a:solidFill>
                  <a:schemeClr val="tx1"/>
                </a:solidFill>
                <a:effectLst/>
                <a:latin typeface="+mn-lt"/>
                <a:ea typeface="+mn-ea"/>
                <a:cs typeface="+mn-cs"/>
              </a:rPr>
              <a:t> </a:t>
            </a:r>
            <a:r>
              <a:rPr lang="en-US" sz="2400" kern="1200" baseline="0" dirty="0" err="1" smtClean="0">
                <a:solidFill>
                  <a:schemeClr val="tx1"/>
                </a:solidFill>
                <a:effectLst/>
                <a:latin typeface="+mn-lt"/>
                <a:ea typeface="+mn-ea"/>
                <a:cs typeface="+mn-cs"/>
              </a:rPr>
              <a:t>xin</a:t>
            </a:r>
            <a:r>
              <a:rPr lang="en-US" sz="2400" kern="1200" baseline="0" dirty="0" smtClean="0">
                <a:solidFill>
                  <a:schemeClr val="tx1"/>
                </a:solidFill>
                <a:effectLst/>
                <a:latin typeface="+mn-lt"/>
                <a:ea typeface="+mn-ea"/>
                <a:cs typeface="+mn-cs"/>
              </a:rPr>
              <a:t> </a:t>
            </a:r>
            <a:r>
              <a:rPr lang="en-US" sz="2400" kern="1200" baseline="0" dirty="0" err="1" smtClean="0">
                <a:solidFill>
                  <a:schemeClr val="tx1"/>
                </a:solidFill>
                <a:effectLst/>
                <a:latin typeface="+mn-lt"/>
                <a:ea typeface="+mn-ea"/>
                <a:cs typeface="+mn-cs"/>
              </a:rPr>
              <a:t>trình</a:t>
            </a:r>
            <a:r>
              <a:rPr lang="en-US" sz="2400" kern="1200" baseline="0" dirty="0" smtClean="0">
                <a:solidFill>
                  <a:schemeClr val="tx1"/>
                </a:solidFill>
                <a:effectLst/>
                <a:latin typeface="+mn-lt"/>
                <a:ea typeface="+mn-ea"/>
                <a:cs typeface="+mn-cs"/>
              </a:rPr>
              <a:t> </a:t>
            </a:r>
            <a:r>
              <a:rPr lang="en-US" sz="2400" kern="1200" baseline="0" dirty="0" err="1" smtClean="0">
                <a:solidFill>
                  <a:schemeClr val="tx1"/>
                </a:solidFill>
                <a:effectLst/>
                <a:latin typeface="+mn-lt"/>
                <a:ea typeface="+mn-ea"/>
                <a:cs typeface="+mn-cs"/>
              </a:rPr>
              <a:t>bày</a:t>
            </a:r>
            <a:r>
              <a:rPr lang="en-US" sz="2400" kern="1200" baseline="0" dirty="0" smtClean="0">
                <a:solidFill>
                  <a:schemeClr val="tx1"/>
                </a:solidFill>
                <a:effectLst/>
                <a:latin typeface="+mn-lt"/>
                <a:ea typeface="+mn-ea"/>
                <a:cs typeface="+mn-cs"/>
              </a:rPr>
              <a:t> </a:t>
            </a:r>
            <a:r>
              <a:rPr lang="en-US" sz="2400" kern="1200" baseline="0" dirty="0" err="1" smtClean="0">
                <a:solidFill>
                  <a:schemeClr val="tx1"/>
                </a:solidFill>
                <a:effectLst/>
                <a:latin typeface="+mn-lt"/>
                <a:ea typeface="+mn-ea"/>
                <a:cs typeface="+mn-cs"/>
              </a:rPr>
              <a:t>chức</a:t>
            </a:r>
            <a:r>
              <a:rPr lang="en-US" sz="2400" kern="1200" baseline="0" dirty="0" smtClean="0">
                <a:solidFill>
                  <a:schemeClr val="tx1"/>
                </a:solidFill>
                <a:effectLst/>
                <a:latin typeface="+mn-lt"/>
                <a:ea typeface="+mn-ea"/>
                <a:cs typeface="+mn-cs"/>
              </a:rPr>
              <a:t> </a:t>
            </a:r>
            <a:r>
              <a:rPr lang="en-US" sz="2400" kern="1200" baseline="0" dirty="0" err="1" smtClean="0">
                <a:solidFill>
                  <a:schemeClr val="tx1"/>
                </a:solidFill>
                <a:effectLst/>
                <a:latin typeface="+mn-lt"/>
                <a:ea typeface="+mn-ea"/>
                <a:cs typeface="+mn-cs"/>
              </a:rPr>
              <a:t>năng</a:t>
            </a:r>
            <a:r>
              <a:rPr lang="en-US" sz="2400" kern="1200" baseline="0" dirty="0" smtClean="0">
                <a:solidFill>
                  <a:schemeClr val="tx1"/>
                </a:solidFill>
                <a:effectLst/>
                <a:latin typeface="+mn-lt"/>
                <a:ea typeface="+mn-ea"/>
                <a:cs typeface="+mn-cs"/>
              </a:rPr>
              <a:t> </a:t>
            </a:r>
            <a:r>
              <a:rPr lang="en-US" sz="2400" kern="1200" baseline="0" dirty="0" err="1" smtClean="0">
                <a:solidFill>
                  <a:schemeClr val="tx1"/>
                </a:solidFill>
                <a:effectLst/>
                <a:latin typeface="+mn-lt"/>
                <a:ea typeface="+mn-ea"/>
                <a:cs typeface="+mn-cs"/>
              </a:rPr>
              <a:t>yêu</a:t>
            </a:r>
            <a:r>
              <a:rPr lang="en-US" sz="2400" kern="1200" baseline="0" dirty="0" smtClean="0">
                <a:solidFill>
                  <a:schemeClr val="tx1"/>
                </a:solidFill>
                <a:effectLst/>
                <a:latin typeface="+mn-lt"/>
                <a:ea typeface="+mn-ea"/>
                <a:cs typeface="+mn-cs"/>
              </a:rPr>
              <a:t> </a:t>
            </a:r>
            <a:r>
              <a:rPr lang="en-US" sz="2400" kern="1200" baseline="0" dirty="0" err="1" smtClean="0">
                <a:solidFill>
                  <a:schemeClr val="tx1"/>
                </a:solidFill>
                <a:effectLst/>
                <a:latin typeface="+mn-lt"/>
                <a:ea typeface="+mn-ea"/>
                <a:cs typeface="+mn-cs"/>
              </a:rPr>
              <a:t>cầu</a:t>
            </a:r>
            <a:r>
              <a:rPr lang="en-US" sz="2400" kern="1200" baseline="0" dirty="0" smtClean="0">
                <a:solidFill>
                  <a:schemeClr val="tx1"/>
                </a:solidFill>
                <a:effectLst/>
                <a:latin typeface="+mn-lt"/>
                <a:ea typeface="+mn-ea"/>
                <a:cs typeface="+mn-cs"/>
              </a:rPr>
              <a:t> </a:t>
            </a:r>
            <a:r>
              <a:rPr lang="en-US" sz="2400" kern="1200" baseline="0" dirty="0" err="1" smtClean="0">
                <a:solidFill>
                  <a:schemeClr val="tx1"/>
                </a:solidFill>
                <a:effectLst/>
                <a:latin typeface="+mn-lt"/>
                <a:ea typeface="+mn-ea"/>
                <a:cs typeface="+mn-cs"/>
              </a:rPr>
              <a:t>sửa</a:t>
            </a:r>
            <a:r>
              <a:rPr lang="en-US" sz="2400" kern="1200" baseline="0" dirty="0" smtClean="0">
                <a:solidFill>
                  <a:schemeClr val="tx1"/>
                </a:solidFill>
                <a:effectLst/>
                <a:latin typeface="+mn-lt"/>
                <a:ea typeface="+mn-ea"/>
                <a:cs typeface="+mn-cs"/>
              </a:rPr>
              <a:t> </a:t>
            </a:r>
            <a:r>
              <a:rPr lang="en-US" sz="2400" kern="1200" baseline="0" dirty="0" err="1" smtClean="0">
                <a:solidFill>
                  <a:schemeClr val="tx1"/>
                </a:solidFill>
                <a:effectLst/>
                <a:latin typeface="+mn-lt"/>
                <a:ea typeface="+mn-ea"/>
                <a:cs typeface="+mn-cs"/>
              </a:rPr>
              <a:t>chữa</a:t>
            </a:r>
            <a:r>
              <a:rPr lang="en-US" sz="2400" kern="1200" baseline="0" dirty="0" smtClean="0">
                <a:solidFill>
                  <a:schemeClr val="tx1"/>
                </a:solidFill>
                <a:effectLst/>
                <a:latin typeface="+mn-lt"/>
                <a:ea typeface="+mn-ea"/>
                <a:cs typeface="+mn-cs"/>
              </a:rPr>
              <a:t> </a:t>
            </a:r>
            <a:r>
              <a:rPr lang="en-US" sz="2400" kern="1200" baseline="0" dirty="0" err="1" smtClean="0">
                <a:solidFill>
                  <a:schemeClr val="tx1"/>
                </a:solidFill>
                <a:effectLst/>
                <a:latin typeface="+mn-lt"/>
                <a:ea typeface="+mn-ea"/>
                <a:cs typeface="+mn-cs"/>
              </a:rPr>
              <a:t>hoặc</a:t>
            </a:r>
            <a:r>
              <a:rPr lang="en-US" sz="2400" kern="1200" baseline="0" dirty="0" smtClean="0">
                <a:solidFill>
                  <a:schemeClr val="tx1"/>
                </a:solidFill>
                <a:effectLst/>
                <a:latin typeface="+mn-lt"/>
                <a:ea typeface="+mn-ea"/>
                <a:cs typeface="+mn-cs"/>
              </a:rPr>
              <a:t> </a:t>
            </a:r>
            <a:r>
              <a:rPr lang="en-US" sz="2400" kern="1200" baseline="0" dirty="0" err="1" smtClean="0">
                <a:solidFill>
                  <a:schemeClr val="tx1"/>
                </a:solidFill>
                <a:effectLst/>
                <a:latin typeface="+mn-lt"/>
                <a:ea typeface="+mn-ea"/>
                <a:cs typeface="+mn-cs"/>
              </a:rPr>
              <a:t>thuê</a:t>
            </a:r>
            <a:r>
              <a:rPr lang="en-US" sz="2400" kern="1200" baseline="0" dirty="0" smtClean="0">
                <a:solidFill>
                  <a:schemeClr val="tx1"/>
                </a:solidFill>
                <a:effectLst/>
                <a:latin typeface="+mn-lt"/>
                <a:ea typeface="+mn-ea"/>
                <a:cs typeface="+mn-cs"/>
              </a:rPr>
              <a:t> </a:t>
            </a:r>
            <a:r>
              <a:rPr lang="en-US" sz="2400" kern="1200" baseline="0" dirty="0" err="1" smtClean="0">
                <a:solidFill>
                  <a:schemeClr val="tx1"/>
                </a:solidFill>
                <a:effectLst/>
                <a:latin typeface="+mn-lt"/>
                <a:ea typeface="+mn-ea"/>
                <a:cs typeface="+mn-cs"/>
              </a:rPr>
              <a:t>thêm</a:t>
            </a:r>
            <a:r>
              <a:rPr lang="en-US" sz="2400" kern="1200" baseline="0" dirty="0" smtClean="0">
                <a:solidFill>
                  <a:schemeClr val="tx1"/>
                </a:solidFill>
                <a:effectLst/>
                <a:latin typeface="+mn-lt"/>
                <a:ea typeface="+mn-ea"/>
                <a:cs typeface="+mn-cs"/>
              </a:rPr>
              <a:t> </a:t>
            </a:r>
            <a:r>
              <a:rPr lang="en-US" sz="2400" kern="1200" baseline="0" dirty="0" err="1" smtClean="0">
                <a:solidFill>
                  <a:schemeClr val="tx1"/>
                </a:solidFill>
                <a:effectLst/>
                <a:latin typeface="+mn-lt"/>
                <a:ea typeface="+mn-ea"/>
                <a:cs typeface="+mn-cs"/>
              </a:rPr>
              <a:t>thiết</a:t>
            </a:r>
            <a:r>
              <a:rPr lang="en-US" sz="2400" kern="1200" baseline="0" dirty="0" smtClean="0">
                <a:solidFill>
                  <a:schemeClr val="tx1"/>
                </a:solidFill>
                <a:effectLst/>
                <a:latin typeface="+mn-lt"/>
                <a:ea typeface="+mn-ea"/>
                <a:cs typeface="+mn-cs"/>
              </a:rPr>
              <a:t> </a:t>
            </a:r>
            <a:r>
              <a:rPr lang="en-US" sz="2400" kern="1200" baseline="0" dirty="0" err="1" smtClean="0">
                <a:solidFill>
                  <a:schemeClr val="tx1"/>
                </a:solidFill>
                <a:effectLst/>
                <a:latin typeface="+mn-lt"/>
                <a:ea typeface="+mn-ea"/>
                <a:cs typeface="+mn-cs"/>
              </a:rPr>
              <a:t>bị</a:t>
            </a:r>
            <a:r>
              <a:rPr lang="en-US" sz="240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24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vi-VN" sz="2400" kern="1200" dirty="0" smtClean="0">
                <a:solidFill>
                  <a:schemeClr val="tx1"/>
                </a:solidFill>
                <a:effectLst/>
                <a:latin typeface="+mn-lt"/>
                <a:ea typeface="+mn-ea"/>
                <a:cs typeface="+mn-cs"/>
              </a:rPr>
              <a:t>quay lai voi ong nguyen van ba, trong luc su dung vp, vi mot ly do nao do, ong muon sua chua thiet bi. de dap ung nhu cau nay, he thong se</a:t>
            </a:r>
            <a:r>
              <a:rPr lang="en-US" sz="2400" kern="1200" dirty="0" smtClean="0">
                <a:solidFill>
                  <a:schemeClr val="tx1"/>
                </a:solidFill>
                <a:effectLst/>
                <a:latin typeface="+mn-lt"/>
                <a:ea typeface="+mn-ea"/>
                <a:cs typeface="+mn-cs"/>
              </a:rPr>
              <a:t> </a:t>
            </a:r>
            <a:r>
              <a:rPr lang="en-US" sz="2400" baseline="0" dirty="0" err="1" smtClean="0"/>
              <a:t>cho</a:t>
            </a:r>
            <a:r>
              <a:rPr lang="en-US" sz="2400" baseline="0" dirty="0" smtClean="0"/>
              <a:t> </a:t>
            </a:r>
            <a:r>
              <a:rPr lang="en-US" sz="2400" baseline="0" dirty="0" err="1" smtClean="0"/>
              <a:t>phép</a:t>
            </a:r>
            <a:r>
              <a:rPr lang="en-US" sz="2400" baseline="0" dirty="0" smtClean="0"/>
              <a:t> </a:t>
            </a:r>
            <a:r>
              <a:rPr lang="en-US" sz="2400" baseline="0" dirty="0" err="1" smtClean="0"/>
              <a:t>ông</a:t>
            </a:r>
            <a:r>
              <a:rPr lang="en-US" sz="2400" baseline="0" dirty="0" smtClean="0"/>
              <a:t> </a:t>
            </a:r>
            <a:r>
              <a:rPr lang="en-US" sz="2400" baseline="0" dirty="0" err="1" smtClean="0"/>
              <a:t>gửi</a:t>
            </a:r>
            <a:r>
              <a:rPr lang="en-US" sz="2400" baseline="0" dirty="0" smtClean="0"/>
              <a:t> </a:t>
            </a:r>
            <a:r>
              <a:rPr lang="en-US" sz="2400" baseline="0" dirty="0" err="1" smtClean="0"/>
              <a:t>yêu</a:t>
            </a:r>
            <a:r>
              <a:rPr lang="en-US" sz="2400" baseline="0" dirty="0" smtClean="0"/>
              <a:t> </a:t>
            </a:r>
            <a:r>
              <a:rPr lang="en-US" sz="2400" baseline="0" dirty="0" err="1" smtClean="0"/>
              <a:t>cầu</a:t>
            </a:r>
            <a:r>
              <a:rPr lang="en-US" sz="2400" baseline="0" dirty="0" smtClean="0"/>
              <a:t> </a:t>
            </a:r>
            <a:r>
              <a:rPr lang="en-US" sz="2400" baseline="0" dirty="0" err="1" smtClean="0"/>
              <a:t>sửa</a:t>
            </a:r>
            <a:r>
              <a:rPr lang="en-US" sz="2400" baseline="0" dirty="0" smtClean="0"/>
              <a:t> </a:t>
            </a:r>
            <a:r>
              <a:rPr lang="en-US" sz="2400" baseline="0" dirty="0" err="1" smtClean="0"/>
              <a:t>chữa</a:t>
            </a:r>
            <a:r>
              <a:rPr lang="en-US" sz="2400" baseline="0" dirty="0" smtClean="0"/>
              <a:t> </a:t>
            </a:r>
            <a:r>
              <a:rPr lang="en-US" sz="2400" baseline="0" dirty="0" err="1" smtClean="0"/>
              <a:t>rồi</a:t>
            </a:r>
            <a:r>
              <a:rPr lang="en-US" sz="2400" baseline="0" dirty="0" smtClean="0"/>
              <a:t> </a:t>
            </a:r>
            <a:r>
              <a:rPr lang="en-US" sz="2400" baseline="0" dirty="0" err="1" smtClean="0"/>
              <a:t>sau</a:t>
            </a:r>
            <a:r>
              <a:rPr lang="en-US" sz="2400" baseline="0" dirty="0" smtClean="0"/>
              <a:t> </a:t>
            </a:r>
            <a:r>
              <a:rPr lang="en-US" sz="2400" baseline="0" dirty="0" err="1" smtClean="0"/>
              <a:t>đó</a:t>
            </a:r>
            <a:r>
              <a:rPr lang="en-US" sz="2400" baseline="0" dirty="0" smtClean="0"/>
              <a:t> </a:t>
            </a:r>
            <a:r>
              <a:rPr lang="en-US" sz="2400" baseline="0" dirty="0" err="1" smtClean="0"/>
              <a:t>tiến</a:t>
            </a:r>
            <a:r>
              <a:rPr lang="en-US" sz="2400" baseline="0" dirty="0" smtClean="0"/>
              <a:t> </a:t>
            </a:r>
            <a:r>
              <a:rPr lang="en-US" sz="2400" baseline="0" dirty="0" err="1" smtClean="0"/>
              <a:t>hành</a:t>
            </a:r>
            <a:r>
              <a:rPr lang="en-US" sz="2400" baseline="0" dirty="0" smtClean="0"/>
              <a:t> </a:t>
            </a:r>
            <a:r>
              <a:rPr lang="en-US" sz="2400" baseline="0" dirty="0" err="1" smtClean="0"/>
              <a:t>giải</a:t>
            </a:r>
            <a:r>
              <a:rPr lang="en-US" sz="2400" baseline="0" dirty="0" smtClean="0"/>
              <a:t> </a:t>
            </a:r>
            <a:r>
              <a:rPr lang="en-US" sz="2400" baseline="0" dirty="0" err="1" smtClean="0"/>
              <a:t>quyết</a:t>
            </a:r>
            <a:r>
              <a:rPr lang="en-US" sz="2400" baseline="0" dirty="0" smtClean="0"/>
              <a:t> </a:t>
            </a:r>
            <a:r>
              <a:rPr lang="en-US" sz="2400" baseline="0" dirty="0" err="1" smtClean="0"/>
              <a:t>yêu</a:t>
            </a:r>
            <a:r>
              <a:rPr lang="en-US" sz="2400" baseline="0" dirty="0" smtClean="0"/>
              <a:t> </a:t>
            </a:r>
            <a:r>
              <a:rPr lang="en-US" sz="2400" baseline="0" dirty="0" err="1" smtClean="0"/>
              <a:t>cầu</a:t>
            </a:r>
            <a:r>
              <a:rPr lang="en-US" sz="2400" baseline="0" dirty="0" smtClean="0"/>
              <a:t> </a:t>
            </a:r>
            <a:r>
              <a:rPr lang="en-US" sz="2400" baseline="0" dirty="0" err="1" smtClean="0"/>
              <a:t>sửa</a:t>
            </a:r>
            <a:r>
              <a:rPr lang="en-US" sz="2400" baseline="0" dirty="0" smtClean="0"/>
              <a:t> </a:t>
            </a:r>
            <a:r>
              <a:rPr lang="en-US" sz="2400" baseline="0" dirty="0" err="1" smtClean="0"/>
              <a:t>chữa</a:t>
            </a:r>
            <a:r>
              <a:rPr lang="en-US" sz="2400" baseline="0" dirty="0" smtClean="0"/>
              <a:t> </a:t>
            </a:r>
            <a:r>
              <a:rPr lang="vi-VN" sz="2400" kern="1200" dirty="0" smtClean="0">
                <a:solidFill>
                  <a:schemeClr val="tx1"/>
                </a:solidFill>
                <a:effectLst/>
                <a:latin typeface="+mn-lt"/>
                <a:ea typeface="+mn-ea"/>
                <a:cs typeface="+mn-cs"/>
              </a:rPr>
              <a:t>do</a:t>
            </a:r>
            <a:r>
              <a:rPr lang="en-US" sz="2400"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24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24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2400" baseline="0" dirty="0" err="1" smtClean="0"/>
              <a:t>tôi</a:t>
            </a:r>
            <a:r>
              <a:rPr lang="en-US" sz="2400" baseline="0" dirty="0" smtClean="0"/>
              <a:t> </a:t>
            </a:r>
            <a:r>
              <a:rPr lang="en-US" sz="2400" baseline="0" dirty="0" err="1" smtClean="0"/>
              <a:t>xin</a:t>
            </a:r>
            <a:r>
              <a:rPr lang="en-US" sz="2400" baseline="0" dirty="0" smtClean="0"/>
              <a:t> </a:t>
            </a:r>
            <a:r>
              <a:rPr lang="en-US" sz="2400" baseline="0" dirty="0" err="1" smtClean="0"/>
              <a:t>phép</a:t>
            </a:r>
            <a:r>
              <a:rPr lang="en-US" sz="2400" baseline="0" dirty="0" smtClean="0"/>
              <a:t> đ</a:t>
            </a:r>
            <a:r>
              <a:rPr lang="vi-VN" sz="2400" baseline="0" dirty="0" smtClean="0"/>
              <a:t>ược</a:t>
            </a:r>
            <a:r>
              <a:rPr lang="en-US" sz="2400" baseline="0" dirty="0" smtClean="0"/>
              <a:t> demo </a:t>
            </a:r>
            <a:r>
              <a:rPr lang="en-US" sz="2400" baseline="0" dirty="0" err="1" smtClean="0"/>
              <a:t>chức</a:t>
            </a:r>
            <a:r>
              <a:rPr lang="en-US" sz="2400" baseline="0" dirty="0" smtClean="0"/>
              <a:t> </a:t>
            </a:r>
            <a:r>
              <a:rPr lang="en-US" sz="2400" baseline="0" dirty="0" err="1" smtClean="0"/>
              <a:t>năng</a:t>
            </a:r>
            <a:r>
              <a:rPr lang="en-US" sz="2400" baseline="0" dirty="0" smtClean="0"/>
              <a:t> </a:t>
            </a:r>
            <a:r>
              <a:rPr lang="en-US" sz="2400" baseline="0" dirty="0" err="1" smtClean="0"/>
              <a:t>chức</a:t>
            </a:r>
            <a:r>
              <a:rPr lang="en-US" sz="2400" baseline="0" dirty="0" smtClean="0"/>
              <a:t> </a:t>
            </a:r>
            <a:r>
              <a:rPr lang="en-US" sz="2400" baseline="0" dirty="0" err="1" smtClean="0"/>
              <a:t>gửi</a:t>
            </a:r>
            <a:r>
              <a:rPr lang="en-US" sz="2400" baseline="0" dirty="0" smtClean="0"/>
              <a:t> </a:t>
            </a:r>
            <a:r>
              <a:rPr lang="en-US" sz="2400" baseline="0" dirty="0" err="1" smtClean="0"/>
              <a:t>và</a:t>
            </a:r>
            <a:r>
              <a:rPr lang="en-US" sz="2400" baseline="0" dirty="0" smtClean="0"/>
              <a:t> </a:t>
            </a:r>
            <a:r>
              <a:rPr lang="en-US" sz="2400" baseline="0" dirty="0" err="1" smtClean="0"/>
              <a:t>xử</a:t>
            </a:r>
            <a:r>
              <a:rPr lang="en-US" sz="2400" baseline="0" dirty="0" smtClean="0"/>
              <a:t> </a:t>
            </a:r>
            <a:r>
              <a:rPr lang="en-US" sz="2400" baseline="0" dirty="0" err="1" smtClean="0"/>
              <a:t>ký</a:t>
            </a:r>
            <a:r>
              <a:rPr lang="en-US" sz="2400" baseline="0" dirty="0" smtClean="0"/>
              <a:t> </a:t>
            </a:r>
            <a:r>
              <a:rPr lang="en-US" sz="2400" baseline="0" dirty="0" err="1" smtClean="0"/>
              <a:t>yêu</a:t>
            </a:r>
            <a:r>
              <a:rPr lang="en-US" sz="2400" baseline="0" dirty="0" smtClean="0"/>
              <a:t> </a:t>
            </a:r>
            <a:r>
              <a:rPr lang="en-US" sz="2400" baseline="0" dirty="0" err="1" smtClean="0"/>
              <a:t>cầu</a:t>
            </a:r>
            <a:r>
              <a:rPr lang="en-US" sz="2400" baseline="0" dirty="0" smtClean="0"/>
              <a:t> </a:t>
            </a:r>
            <a:r>
              <a:rPr lang="en-US" sz="2400" baseline="0" dirty="0" err="1" smtClean="0"/>
              <a:t>sửa</a:t>
            </a:r>
            <a:r>
              <a:rPr lang="en-US" sz="2400" baseline="0" dirty="0" smtClean="0"/>
              <a:t> </a:t>
            </a:r>
            <a:r>
              <a:rPr lang="en-US" sz="2400" baseline="0" dirty="0" err="1" smtClean="0"/>
              <a:t>chữa</a:t>
            </a:r>
            <a:endParaRPr lang="en-US" sz="2400" baseline="0" dirty="0" smtClean="0"/>
          </a:p>
        </p:txBody>
      </p:sp>
      <p:sp>
        <p:nvSpPr>
          <p:cNvPr id="4" name="Slide Number Placeholder 3"/>
          <p:cNvSpPr>
            <a:spLocks noGrp="1"/>
          </p:cNvSpPr>
          <p:nvPr>
            <p:ph type="sldNum" sz="quarter" idx="10"/>
          </p:nvPr>
        </p:nvSpPr>
        <p:spPr/>
        <p:txBody>
          <a:bodyPr/>
          <a:lstStyle/>
          <a:p>
            <a:fld id="{646E74A8-2AAA-4D79-A58D-E7E68E479C6F}" type="slidenum">
              <a:rPr lang="en-US" smtClean="0"/>
              <a:t>11</a:t>
            </a:fld>
            <a:endParaRPr lang="en-US"/>
          </a:p>
        </p:txBody>
      </p:sp>
    </p:spTree>
    <p:extLst>
      <p:ext uri="{BB962C8B-B14F-4D97-AF65-F5344CB8AC3E}">
        <p14:creationId xmlns:p14="http://schemas.microsoft.com/office/powerpoint/2010/main" val="2307078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4332FA6-9BA6-4B4F-AE99-90F88A80269F}" type="datetime1">
              <a:rPr lang="en-US" smtClean="0"/>
              <a:t>9/15/2015</a:t>
            </a:fld>
            <a:endParaRPr lang="en-US" dirty="0"/>
          </a:p>
        </p:txBody>
      </p:sp>
      <p:sp>
        <p:nvSpPr>
          <p:cNvPr id="5" name="Footer Placeholder 4"/>
          <p:cNvSpPr>
            <a:spLocks noGrp="1"/>
          </p:cNvSpPr>
          <p:nvPr>
            <p:ph type="ftr" sz="quarter" idx="11"/>
          </p:nvPr>
        </p:nvSpPr>
        <p:spPr/>
        <p:txBody>
          <a:bodyPr/>
          <a:lstStyle/>
          <a:p>
            <a:r>
              <a:rPr lang="en-US" smtClean="0"/>
              <a:t>Capstone Project Defense - Office Rental Service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07427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7A5EE82-0FFF-48EF-A2C5-439DDF04C83A}" type="datetime1">
              <a:rPr lang="en-US" smtClean="0"/>
              <a:t>9/15/2015</a:t>
            </a:fld>
            <a:endParaRPr lang="en-US" dirty="0"/>
          </a:p>
        </p:txBody>
      </p:sp>
      <p:sp>
        <p:nvSpPr>
          <p:cNvPr id="5" name="Footer Placeholder 4"/>
          <p:cNvSpPr>
            <a:spLocks noGrp="1"/>
          </p:cNvSpPr>
          <p:nvPr>
            <p:ph type="ftr" sz="quarter" idx="11"/>
          </p:nvPr>
        </p:nvSpPr>
        <p:spPr/>
        <p:txBody>
          <a:bodyPr/>
          <a:lstStyle/>
          <a:p>
            <a:r>
              <a:rPr lang="en-US" smtClean="0"/>
              <a:t>Capstone Project Defense - Office Rental Service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2692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CDB6D9D-800F-49BB-8FF9-94A9F32541C8}" type="datetime1">
              <a:rPr lang="en-US" smtClean="0"/>
              <a:t>9/15/2015</a:t>
            </a:fld>
            <a:endParaRPr lang="en-US" dirty="0"/>
          </a:p>
        </p:txBody>
      </p:sp>
      <p:sp>
        <p:nvSpPr>
          <p:cNvPr id="5" name="Footer Placeholder 4"/>
          <p:cNvSpPr>
            <a:spLocks noGrp="1"/>
          </p:cNvSpPr>
          <p:nvPr>
            <p:ph type="ftr" sz="quarter" idx="11"/>
          </p:nvPr>
        </p:nvSpPr>
        <p:spPr/>
        <p:txBody>
          <a:bodyPr/>
          <a:lstStyle/>
          <a:p>
            <a:r>
              <a:rPr lang="en-US" smtClean="0"/>
              <a:t>Capstone Project Defense - Office Rental Service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922358417"/>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CDB6D9D-800F-49BB-8FF9-94A9F32541C8}" type="datetime1">
              <a:rPr lang="en-US" smtClean="0"/>
              <a:t>9/15/2015</a:t>
            </a:fld>
            <a:endParaRPr lang="en-US" dirty="0"/>
          </a:p>
        </p:txBody>
      </p:sp>
      <p:sp>
        <p:nvSpPr>
          <p:cNvPr id="5" name="Footer Placeholder 4"/>
          <p:cNvSpPr>
            <a:spLocks noGrp="1"/>
          </p:cNvSpPr>
          <p:nvPr>
            <p:ph type="ftr" sz="quarter" idx="11"/>
          </p:nvPr>
        </p:nvSpPr>
        <p:spPr/>
        <p:txBody>
          <a:bodyPr/>
          <a:lstStyle/>
          <a:p>
            <a:r>
              <a:rPr lang="en-US" smtClean="0"/>
              <a:t>Capstone Project Defense - Office Rental Service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4273248"/>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CDB6D9D-800F-49BB-8FF9-94A9F32541C8}" type="datetime1">
              <a:rPr lang="en-US" smtClean="0"/>
              <a:t>9/15/2015</a:t>
            </a:fld>
            <a:endParaRPr lang="en-US" dirty="0"/>
          </a:p>
        </p:txBody>
      </p:sp>
      <p:sp>
        <p:nvSpPr>
          <p:cNvPr id="5" name="Footer Placeholder 4"/>
          <p:cNvSpPr>
            <a:spLocks noGrp="1"/>
          </p:cNvSpPr>
          <p:nvPr>
            <p:ph type="ftr" sz="quarter" idx="11"/>
          </p:nvPr>
        </p:nvSpPr>
        <p:spPr/>
        <p:txBody>
          <a:bodyPr/>
          <a:lstStyle/>
          <a:p>
            <a:r>
              <a:rPr lang="en-US" smtClean="0"/>
              <a:t>Capstone Project Defense - Office Rental Service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108611377"/>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CDB6D9D-800F-49BB-8FF9-94A9F32541C8}" type="datetime1">
              <a:rPr lang="en-US" smtClean="0"/>
              <a:t>9/15/2015</a:t>
            </a:fld>
            <a:endParaRPr lang="en-US" dirty="0"/>
          </a:p>
        </p:txBody>
      </p:sp>
      <p:sp>
        <p:nvSpPr>
          <p:cNvPr id="5" name="Footer Placeholder 4"/>
          <p:cNvSpPr>
            <a:spLocks noGrp="1"/>
          </p:cNvSpPr>
          <p:nvPr>
            <p:ph type="ftr" sz="quarter" idx="11"/>
          </p:nvPr>
        </p:nvSpPr>
        <p:spPr/>
        <p:txBody>
          <a:bodyPr/>
          <a:lstStyle/>
          <a:p>
            <a:r>
              <a:rPr lang="en-US" smtClean="0"/>
              <a:t>Capstone Project Defense - Office Rental Service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47654195"/>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1CF433C-D46C-4579-BA0E-9196B0E6405F}" type="datetime1">
              <a:rPr lang="en-US" smtClean="0"/>
              <a:t>9/15/2015</a:t>
            </a:fld>
            <a:endParaRPr lang="en-US" dirty="0"/>
          </a:p>
        </p:txBody>
      </p:sp>
      <p:sp>
        <p:nvSpPr>
          <p:cNvPr id="5" name="Footer Placeholder 4"/>
          <p:cNvSpPr>
            <a:spLocks noGrp="1"/>
          </p:cNvSpPr>
          <p:nvPr>
            <p:ph type="ftr" sz="quarter" idx="11"/>
          </p:nvPr>
        </p:nvSpPr>
        <p:spPr/>
        <p:txBody>
          <a:bodyPr/>
          <a:lstStyle/>
          <a:p>
            <a:r>
              <a:rPr lang="en-US" smtClean="0"/>
              <a:t>Capstone Project Defense - Office Rental Service</a:t>
            </a:r>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9450827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483B77D-A250-46E0-8E18-5D6B20B958BC}" type="datetime1">
              <a:rPr lang="en-US" smtClean="0"/>
              <a:t>9/15/2015</a:t>
            </a:fld>
            <a:endParaRPr lang="en-US" dirty="0"/>
          </a:p>
        </p:txBody>
      </p:sp>
      <p:sp>
        <p:nvSpPr>
          <p:cNvPr id="5" name="Footer Placeholder 4"/>
          <p:cNvSpPr>
            <a:spLocks noGrp="1"/>
          </p:cNvSpPr>
          <p:nvPr>
            <p:ph type="ftr" sz="quarter" idx="11"/>
          </p:nvPr>
        </p:nvSpPr>
        <p:spPr/>
        <p:txBody>
          <a:bodyPr/>
          <a:lstStyle/>
          <a:p>
            <a:r>
              <a:rPr lang="en-US" smtClean="0"/>
              <a:t>Capstone Project Defense - Office Rental Service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7487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ED6F036-4857-477E-B0F3-EAA76BF3A87E}" type="datetime1">
              <a:rPr lang="en-US" smtClean="0"/>
              <a:t>9/15/2015</a:t>
            </a:fld>
            <a:endParaRPr lang="en-US" dirty="0"/>
          </a:p>
        </p:txBody>
      </p:sp>
      <p:sp>
        <p:nvSpPr>
          <p:cNvPr id="5" name="Footer Placeholder 4"/>
          <p:cNvSpPr>
            <a:spLocks noGrp="1"/>
          </p:cNvSpPr>
          <p:nvPr>
            <p:ph type="ftr" sz="quarter" idx="11"/>
          </p:nvPr>
        </p:nvSpPr>
        <p:spPr/>
        <p:txBody>
          <a:bodyPr/>
          <a:lstStyle/>
          <a:p>
            <a:r>
              <a:rPr lang="en-US" smtClean="0"/>
              <a:t>Capstone Project Defense - Office Rental Service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3978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DD13987-67D6-4BA4-BB64-1545821A185E}" type="datetime1">
              <a:rPr lang="en-US" smtClean="0"/>
              <a:t>9/15/2015</a:t>
            </a:fld>
            <a:endParaRPr lang="en-US" dirty="0"/>
          </a:p>
        </p:txBody>
      </p:sp>
      <p:sp>
        <p:nvSpPr>
          <p:cNvPr id="5" name="Footer Placeholder 4"/>
          <p:cNvSpPr>
            <a:spLocks noGrp="1"/>
          </p:cNvSpPr>
          <p:nvPr>
            <p:ph type="ftr" sz="quarter" idx="11"/>
          </p:nvPr>
        </p:nvSpPr>
        <p:spPr/>
        <p:txBody>
          <a:bodyPr/>
          <a:lstStyle/>
          <a:p>
            <a:r>
              <a:rPr lang="en-US" smtClean="0"/>
              <a:t>Capstone Project Defense - Office Rental Service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41318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5CA2143-AB3E-4E00-B751-45DFC36EE7D7}" type="datetime1">
              <a:rPr lang="en-US" smtClean="0"/>
              <a:t>9/15/2015</a:t>
            </a:fld>
            <a:endParaRPr lang="en-US" dirty="0"/>
          </a:p>
        </p:txBody>
      </p:sp>
      <p:sp>
        <p:nvSpPr>
          <p:cNvPr id="6" name="Footer Placeholder 5"/>
          <p:cNvSpPr>
            <a:spLocks noGrp="1"/>
          </p:cNvSpPr>
          <p:nvPr>
            <p:ph type="ftr" sz="quarter" idx="11"/>
          </p:nvPr>
        </p:nvSpPr>
        <p:spPr/>
        <p:txBody>
          <a:bodyPr/>
          <a:lstStyle/>
          <a:p>
            <a:r>
              <a:rPr lang="en-US" smtClean="0"/>
              <a:t>Capstone Project Defense - Office Rental Service</a:t>
            </a:r>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3757812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3D87BC1-D257-4CD1-AE6A-5EF434EDB6B6}" type="datetime1">
              <a:rPr lang="en-US" smtClean="0"/>
              <a:t>9/15/2015</a:t>
            </a:fld>
            <a:endParaRPr lang="en-US" dirty="0"/>
          </a:p>
        </p:txBody>
      </p:sp>
      <p:sp>
        <p:nvSpPr>
          <p:cNvPr id="8" name="Footer Placeholder 7"/>
          <p:cNvSpPr>
            <a:spLocks noGrp="1"/>
          </p:cNvSpPr>
          <p:nvPr>
            <p:ph type="ftr" sz="quarter" idx="11"/>
          </p:nvPr>
        </p:nvSpPr>
        <p:spPr/>
        <p:txBody>
          <a:bodyPr/>
          <a:lstStyle/>
          <a:p>
            <a:r>
              <a:rPr lang="en-US" smtClean="0"/>
              <a:t>Capstone Project Defense - Office Rental Service</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90959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E3E20D6-77F2-4F2A-9CED-5B969CE825EE}" type="datetime1">
              <a:rPr lang="en-US" smtClean="0"/>
              <a:t>9/15/2015</a:t>
            </a:fld>
            <a:endParaRPr lang="en-US" dirty="0"/>
          </a:p>
        </p:txBody>
      </p:sp>
      <p:sp>
        <p:nvSpPr>
          <p:cNvPr id="4" name="Footer Placeholder 3"/>
          <p:cNvSpPr>
            <a:spLocks noGrp="1"/>
          </p:cNvSpPr>
          <p:nvPr>
            <p:ph type="ftr" sz="quarter" idx="11"/>
          </p:nvPr>
        </p:nvSpPr>
        <p:spPr/>
        <p:txBody>
          <a:bodyPr/>
          <a:lstStyle/>
          <a:p>
            <a:r>
              <a:rPr lang="en-US" smtClean="0"/>
              <a:t>Capstone Project Defense - Office Rental Service</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06547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F60B28-0126-4489-BE46-FE8F1A875EAE}" type="datetime1">
              <a:rPr lang="en-US" smtClean="0"/>
              <a:t>9/15/2015</a:t>
            </a:fld>
            <a:endParaRPr lang="en-US" dirty="0"/>
          </a:p>
        </p:txBody>
      </p:sp>
      <p:sp>
        <p:nvSpPr>
          <p:cNvPr id="3" name="Footer Placeholder 2"/>
          <p:cNvSpPr>
            <a:spLocks noGrp="1"/>
          </p:cNvSpPr>
          <p:nvPr>
            <p:ph type="ftr" sz="quarter" idx="11"/>
          </p:nvPr>
        </p:nvSpPr>
        <p:spPr/>
        <p:txBody>
          <a:bodyPr/>
          <a:lstStyle/>
          <a:p>
            <a:r>
              <a:rPr lang="en-US" smtClean="0"/>
              <a:t>Capstone Project Defense - Office Rental Service</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99578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258F51-8563-4462-A6AE-448EB912F18A}" type="datetime1">
              <a:rPr lang="en-US" smtClean="0"/>
              <a:t>9/15/2015</a:t>
            </a:fld>
            <a:endParaRPr lang="en-US" dirty="0"/>
          </a:p>
        </p:txBody>
      </p:sp>
      <p:sp>
        <p:nvSpPr>
          <p:cNvPr id="6" name="Footer Placeholder 5"/>
          <p:cNvSpPr>
            <a:spLocks noGrp="1"/>
          </p:cNvSpPr>
          <p:nvPr>
            <p:ph type="ftr" sz="quarter" idx="11"/>
          </p:nvPr>
        </p:nvSpPr>
        <p:spPr/>
        <p:txBody>
          <a:bodyPr/>
          <a:lstStyle/>
          <a:p>
            <a:r>
              <a:rPr lang="en-US" smtClean="0"/>
              <a:t>Capstone Project Defense - Office Rental Service</a:t>
            </a:r>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2497429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87B5513-9A19-4147-B38C-FC727D50D8AB}" type="datetime1">
              <a:rPr lang="en-US" smtClean="0"/>
              <a:t>9/15/2015</a:t>
            </a:fld>
            <a:endParaRPr lang="en-US" dirty="0"/>
          </a:p>
        </p:txBody>
      </p:sp>
      <p:sp>
        <p:nvSpPr>
          <p:cNvPr id="6" name="Footer Placeholder 5"/>
          <p:cNvSpPr>
            <a:spLocks noGrp="1"/>
          </p:cNvSpPr>
          <p:nvPr>
            <p:ph type="ftr" sz="quarter" idx="11"/>
          </p:nvPr>
        </p:nvSpPr>
        <p:spPr/>
        <p:txBody>
          <a:bodyPr/>
          <a:lstStyle/>
          <a:p>
            <a:r>
              <a:rPr lang="en-US" smtClean="0"/>
              <a:t>Capstone Project Defense - Office Rental Service</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44922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CDB6D9D-800F-49BB-8FF9-94A9F32541C8}" type="datetime1">
              <a:rPr lang="en-US" smtClean="0"/>
              <a:t>9/15/2015</a:t>
            </a:fld>
            <a:endParaRPr lang="en-US" dirty="0"/>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smtClean="0"/>
              <a:t>Capstone Project Defense - Office Rental Service</a:t>
            </a:r>
            <a:endParaRPr lang="en-US" dirty="0"/>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75974846"/>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Lst>
  <p:hf hd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jp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6.jp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www.vanphongchothuequan1.com.vn/" TargetMode="External"/><Relationship Id="rId5" Type="http://schemas.openxmlformats.org/officeDocument/2006/relationships/hyperlink" Target="http://vanphonggiatotchothue.com/" TargetMode="Externa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jpg"/><Relationship Id="rId7"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6.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1.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4.png"/><Relationship Id="rId10"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5.jp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8472" y="3090332"/>
            <a:ext cx="6786390" cy="960501"/>
          </a:xfrm>
        </p:spPr>
        <p:txBody>
          <a:bodyPr>
            <a:normAutofit/>
          </a:bodyPr>
          <a:lstStyle/>
          <a:p>
            <a:r>
              <a:rPr lang="en-US" dirty="0" smtClean="0"/>
              <a:t>Office Rental Service</a:t>
            </a:r>
            <a:endParaRPr lang="en-US" dirty="0"/>
          </a:p>
        </p:txBody>
      </p:sp>
      <p:sp>
        <p:nvSpPr>
          <p:cNvPr id="3" name="Subtitle 2"/>
          <p:cNvSpPr>
            <a:spLocks noGrp="1"/>
          </p:cNvSpPr>
          <p:nvPr>
            <p:ph type="subTitle" idx="1"/>
          </p:nvPr>
        </p:nvSpPr>
        <p:spPr>
          <a:xfrm>
            <a:off x="3414021" y="4050834"/>
            <a:ext cx="4237560" cy="1951381"/>
          </a:xfrm>
        </p:spPr>
        <p:txBody>
          <a:bodyPr>
            <a:normAutofit lnSpcReduction="10000"/>
          </a:bodyPr>
          <a:lstStyle/>
          <a:p>
            <a:pPr algn="l"/>
            <a:r>
              <a:rPr lang="en-US" dirty="0" smtClean="0">
                <a:solidFill>
                  <a:schemeClr val="tx1"/>
                </a:solidFill>
              </a:rPr>
              <a:t>Supervisor: 	Mr. </a:t>
            </a:r>
            <a:r>
              <a:rPr lang="en-US" dirty="0" err="1" smtClean="0">
                <a:solidFill>
                  <a:schemeClr val="tx1"/>
                </a:solidFill>
              </a:rPr>
              <a:t>Nguyễn</a:t>
            </a:r>
            <a:r>
              <a:rPr lang="en-US" dirty="0" smtClean="0">
                <a:solidFill>
                  <a:schemeClr val="tx1"/>
                </a:solidFill>
              </a:rPr>
              <a:t> </a:t>
            </a:r>
            <a:r>
              <a:rPr lang="en-US" dirty="0" err="1" smtClean="0">
                <a:solidFill>
                  <a:schemeClr val="tx1"/>
                </a:solidFill>
              </a:rPr>
              <a:t>Trọng</a:t>
            </a:r>
            <a:r>
              <a:rPr lang="en-US" dirty="0" smtClean="0">
                <a:solidFill>
                  <a:schemeClr val="tx1"/>
                </a:solidFill>
              </a:rPr>
              <a:t> </a:t>
            </a:r>
            <a:r>
              <a:rPr lang="en-US" dirty="0" err="1" smtClean="0">
                <a:solidFill>
                  <a:schemeClr val="tx1"/>
                </a:solidFill>
              </a:rPr>
              <a:t>Tài</a:t>
            </a:r>
            <a:endParaRPr lang="en-US" dirty="0" smtClean="0">
              <a:solidFill>
                <a:schemeClr val="tx1"/>
              </a:solidFill>
            </a:endParaRPr>
          </a:p>
          <a:p>
            <a:pPr algn="l"/>
            <a:r>
              <a:rPr lang="en-US" dirty="0">
                <a:solidFill>
                  <a:schemeClr val="tx1"/>
                </a:solidFill>
              </a:rPr>
              <a:t>Members : </a:t>
            </a:r>
            <a:r>
              <a:rPr lang="en-US" dirty="0" smtClean="0">
                <a:solidFill>
                  <a:schemeClr val="tx1"/>
                </a:solidFill>
              </a:rPr>
              <a:t>	Lê </a:t>
            </a:r>
            <a:r>
              <a:rPr lang="en-US" dirty="0" err="1" smtClean="0">
                <a:solidFill>
                  <a:schemeClr val="tx1"/>
                </a:solidFill>
              </a:rPr>
              <a:t>Xuân</a:t>
            </a:r>
            <a:r>
              <a:rPr lang="en-US" dirty="0" smtClean="0">
                <a:solidFill>
                  <a:schemeClr val="tx1"/>
                </a:solidFill>
              </a:rPr>
              <a:t> Tiến</a:t>
            </a:r>
          </a:p>
          <a:p>
            <a:pPr algn="l"/>
            <a:r>
              <a:rPr lang="en-US" dirty="0" smtClean="0">
                <a:solidFill>
                  <a:schemeClr val="tx1"/>
                </a:solidFill>
              </a:rPr>
              <a:t>			</a:t>
            </a:r>
            <a:r>
              <a:rPr lang="en-US" dirty="0" err="1" smtClean="0">
                <a:solidFill>
                  <a:schemeClr val="tx1"/>
                </a:solidFill>
              </a:rPr>
              <a:t>Nguyễn</a:t>
            </a:r>
            <a:r>
              <a:rPr lang="en-US" dirty="0" smtClean="0">
                <a:solidFill>
                  <a:schemeClr val="tx1"/>
                </a:solidFill>
              </a:rPr>
              <a:t> </a:t>
            </a:r>
            <a:r>
              <a:rPr lang="en-US" dirty="0" err="1" smtClean="0">
                <a:solidFill>
                  <a:schemeClr val="tx1"/>
                </a:solidFill>
              </a:rPr>
              <a:t>Vũ</a:t>
            </a:r>
            <a:r>
              <a:rPr lang="en-US" dirty="0" smtClean="0">
                <a:solidFill>
                  <a:schemeClr val="tx1"/>
                </a:solidFill>
              </a:rPr>
              <a:t> </a:t>
            </a:r>
            <a:r>
              <a:rPr lang="en-US" dirty="0" err="1" smtClean="0">
                <a:solidFill>
                  <a:schemeClr val="tx1"/>
                </a:solidFill>
              </a:rPr>
              <a:t>Hoàng</a:t>
            </a:r>
            <a:r>
              <a:rPr lang="en-US" dirty="0" smtClean="0">
                <a:solidFill>
                  <a:schemeClr val="tx1"/>
                </a:solidFill>
              </a:rPr>
              <a:t> </a:t>
            </a:r>
            <a:r>
              <a:rPr lang="en-US" dirty="0" err="1" smtClean="0">
                <a:solidFill>
                  <a:schemeClr val="tx1"/>
                </a:solidFill>
              </a:rPr>
              <a:t>Quốc</a:t>
            </a:r>
            <a:endParaRPr lang="en-US" dirty="0" smtClean="0">
              <a:solidFill>
                <a:schemeClr val="tx1"/>
              </a:solidFill>
            </a:endParaRPr>
          </a:p>
          <a:p>
            <a:pPr algn="l"/>
            <a:r>
              <a:rPr lang="en-US" dirty="0" smtClean="0">
                <a:solidFill>
                  <a:schemeClr val="tx1"/>
                </a:solidFill>
              </a:rPr>
              <a:t>			</a:t>
            </a:r>
            <a:r>
              <a:rPr lang="en-US" dirty="0" err="1" smtClean="0">
                <a:solidFill>
                  <a:schemeClr val="tx1"/>
                </a:solidFill>
              </a:rPr>
              <a:t>Trương</a:t>
            </a:r>
            <a:r>
              <a:rPr lang="en-US" dirty="0" smtClean="0">
                <a:solidFill>
                  <a:schemeClr val="tx1"/>
                </a:solidFill>
              </a:rPr>
              <a:t> </a:t>
            </a:r>
            <a:r>
              <a:rPr lang="en-US" dirty="0" err="1" smtClean="0">
                <a:solidFill>
                  <a:schemeClr val="tx1"/>
                </a:solidFill>
              </a:rPr>
              <a:t>Tiến</a:t>
            </a:r>
            <a:r>
              <a:rPr lang="en-US" dirty="0" smtClean="0">
                <a:solidFill>
                  <a:schemeClr val="tx1"/>
                </a:solidFill>
              </a:rPr>
              <a:t> </a:t>
            </a:r>
            <a:r>
              <a:rPr lang="en-US" dirty="0" err="1" smtClean="0">
                <a:solidFill>
                  <a:schemeClr val="tx1"/>
                </a:solidFill>
              </a:rPr>
              <a:t>Thành</a:t>
            </a:r>
            <a:endParaRPr lang="en-US" dirty="0" smtClean="0">
              <a:solidFill>
                <a:schemeClr val="tx1"/>
              </a:solidFill>
            </a:endParaRPr>
          </a:p>
          <a:p>
            <a:pPr algn="l"/>
            <a:r>
              <a:rPr lang="en-US" dirty="0" smtClean="0">
                <a:solidFill>
                  <a:schemeClr val="tx1"/>
                </a:solidFill>
              </a:rPr>
              <a:t>			</a:t>
            </a:r>
            <a:r>
              <a:rPr lang="en-US" dirty="0" err="1" smtClean="0">
                <a:solidFill>
                  <a:schemeClr val="tx1"/>
                </a:solidFill>
              </a:rPr>
              <a:t>Trần</a:t>
            </a:r>
            <a:r>
              <a:rPr lang="en-US" dirty="0" smtClean="0">
                <a:solidFill>
                  <a:schemeClr val="tx1"/>
                </a:solidFill>
              </a:rPr>
              <a:t> </a:t>
            </a:r>
            <a:r>
              <a:rPr lang="en-US" dirty="0" err="1" smtClean="0">
                <a:solidFill>
                  <a:schemeClr val="tx1"/>
                </a:solidFill>
              </a:rPr>
              <a:t>Lê</a:t>
            </a:r>
            <a:r>
              <a:rPr lang="en-US" dirty="0" smtClean="0">
                <a:solidFill>
                  <a:schemeClr val="tx1"/>
                </a:solidFill>
              </a:rPr>
              <a:t> </a:t>
            </a:r>
            <a:r>
              <a:rPr lang="en-US" dirty="0" err="1" smtClean="0">
                <a:solidFill>
                  <a:schemeClr val="tx1"/>
                </a:solidFill>
              </a:rPr>
              <a:t>Tuấn</a:t>
            </a:r>
            <a:endParaRPr lang="en-US" dirty="0">
              <a:solidFill>
                <a:schemeClr val="tx1"/>
              </a:solidFill>
            </a:endParaRPr>
          </a:p>
        </p:txBody>
      </p:sp>
      <p:sp>
        <p:nvSpPr>
          <p:cNvPr id="6" name="Footer Placeholder 5"/>
          <p:cNvSpPr>
            <a:spLocks noGrp="1"/>
          </p:cNvSpPr>
          <p:nvPr>
            <p:ph type="ftr" sz="quarter" idx="11"/>
          </p:nvPr>
        </p:nvSpPr>
        <p:spPr/>
        <p:txBody>
          <a:bodyPr/>
          <a:lstStyle/>
          <a:p>
            <a:r>
              <a:rPr lang="en-US" smtClean="0"/>
              <a:t>Capstone Project Defense - Office Rental Service</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1</a:t>
            </a:fld>
            <a:endParaRPr lang="en-US" dirty="0"/>
          </a:p>
        </p:txBody>
      </p:sp>
      <p:sp>
        <p:nvSpPr>
          <p:cNvPr id="4" name="TextBox 3"/>
          <p:cNvSpPr txBox="1"/>
          <p:nvPr/>
        </p:nvSpPr>
        <p:spPr>
          <a:xfrm>
            <a:off x="2152631" y="1588616"/>
            <a:ext cx="3782646" cy="369332"/>
          </a:xfrm>
          <a:prstGeom prst="rect">
            <a:avLst/>
          </a:prstGeom>
          <a:noFill/>
        </p:spPr>
        <p:txBody>
          <a:bodyPr wrap="square" rtlCol="0">
            <a:spAutoFit/>
          </a:bodyPr>
          <a:lstStyle/>
          <a:p>
            <a:pPr algn="ctr"/>
            <a:r>
              <a:rPr lang="en-US" dirty="0" smtClean="0"/>
              <a:t>Capstone Project Defense </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4454" y="312642"/>
            <a:ext cx="4699000" cy="1231900"/>
          </a:xfrm>
          <a:prstGeom prst="rect">
            <a:avLst/>
          </a:prstGeom>
        </p:spPr>
      </p:pic>
    </p:spTree>
    <p:extLst>
      <p:ext uri="{BB962C8B-B14F-4D97-AF65-F5344CB8AC3E}">
        <p14:creationId xmlns:p14="http://schemas.microsoft.com/office/powerpoint/2010/main" val="1564665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522" y="2122372"/>
            <a:ext cx="922639" cy="922639"/>
          </a:xfrm>
          <a:prstGeom prst="rect">
            <a:avLst/>
          </a:prstGeom>
        </p:spPr>
      </p:pic>
      <p:sp>
        <p:nvSpPr>
          <p:cNvPr id="5" name="Slide Number Placeholder 4"/>
          <p:cNvSpPr>
            <a:spLocks noGrp="1"/>
          </p:cNvSpPr>
          <p:nvPr>
            <p:ph type="sldNum" sz="quarter" idx="12"/>
          </p:nvPr>
        </p:nvSpPr>
        <p:spPr/>
        <p:txBody>
          <a:bodyPr/>
          <a:lstStyle/>
          <a:p>
            <a:fld id="{D57F1E4F-1CFF-5643-939E-217C01CDF565}" type="slidenum">
              <a:rPr lang="en-US" smtClean="0"/>
              <a:pPr/>
              <a:t>10</a:t>
            </a:fld>
            <a:endParaRPr lang="en-US" dirty="0"/>
          </a:p>
        </p:txBody>
      </p:sp>
      <p:sp>
        <p:nvSpPr>
          <p:cNvPr id="35" name="Rectangle 34"/>
          <p:cNvSpPr/>
          <p:nvPr/>
        </p:nvSpPr>
        <p:spPr>
          <a:xfrm>
            <a:off x="2975856" y="1843250"/>
            <a:ext cx="5519351" cy="4446388"/>
          </a:xfrm>
          <a:prstGeom prst="rect">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3879230" y="1552284"/>
            <a:ext cx="3269190" cy="369332"/>
          </a:xfrm>
          <a:prstGeom prst="rect">
            <a:avLst/>
          </a:prstGeom>
          <a:noFill/>
        </p:spPr>
        <p:txBody>
          <a:bodyPr wrap="square" rtlCol="0">
            <a:spAutoFit/>
          </a:bodyPr>
          <a:lstStyle/>
          <a:p>
            <a:pPr algn="ctr"/>
            <a:r>
              <a:rPr lang="en-US" dirty="0" smtClean="0"/>
              <a:t>Office Rental Service</a:t>
            </a:r>
            <a:endParaRPr lang="en-US" dirty="0"/>
          </a:p>
        </p:txBody>
      </p:sp>
      <p:sp>
        <p:nvSpPr>
          <p:cNvPr id="2" name="Title 1"/>
          <p:cNvSpPr>
            <a:spLocks noGrp="1"/>
          </p:cNvSpPr>
          <p:nvPr>
            <p:ph type="title"/>
          </p:nvPr>
        </p:nvSpPr>
        <p:spPr/>
        <p:txBody>
          <a:bodyPr/>
          <a:lstStyle/>
          <a:p>
            <a:r>
              <a:rPr lang="en-US" dirty="0" smtClean="0"/>
              <a:t>Project Features</a:t>
            </a:r>
            <a:br>
              <a:rPr lang="en-US" dirty="0" smtClean="0"/>
            </a:br>
            <a:r>
              <a:rPr lang="en-US" dirty="0" smtClean="0"/>
              <a:t>	</a:t>
            </a:r>
            <a:r>
              <a:rPr lang="en-US" sz="3200" dirty="0" smtClean="0">
                <a:solidFill>
                  <a:schemeClr val="accent2">
                    <a:lumMod val="50000"/>
                  </a:schemeClr>
                </a:solidFill>
              </a:rPr>
              <a:t>Request Office</a:t>
            </a:r>
            <a:endParaRPr lang="en-US" dirty="0">
              <a:solidFill>
                <a:schemeClr val="accent2">
                  <a:lumMod val="50000"/>
                </a:schemeClr>
              </a:solidFill>
            </a:endParaRPr>
          </a:p>
        </p:txBody>
      </p:sp>
      <p:sp>
        <p:nvSpPr>
          <p:cNvPr id="4" name="Footer Placeholder 3"/>
          <p:cNvSpPr>
            <a:spLocks noGrp="1"/>
          </p:cNvSpPr>
          <p:nvPr>
            <p:ph type="ftr" sz="quarter" idx="11"/>
          </p:nvPr>
        </p:nvSpPr>
        <p:spPr/>
        <p:txBody>
          <a:bodyPr/>
          <a:lstStyle/>
          <a:p>
            <a:r>
              <a:rPr lang="en-US" dirty="0" smtClean="0"/>
              <a:t>Capstone Project Defense - Office Rental Service</a:t>
            </a:r>
            <a:endParaRPr lang="en-US" dirty="0"/>
          </a:p>
        </p:txBody>
      </p:sp>
      <p:pic>
        <p:nvPicPr>
          <p:cNvPr id="36" name="Content Placeholder 1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0295" y="4371096"/>
            <a:ext cx="1196625" cy="998367"/>
          </a:xfrm>
        </p:spPr>
      </p:pic>
      <p:sp>
        <p:nvSpPr>
          <p:cNvPr id="37" name="TextBox 36"/>
          <p:cNvSpPr txBox="1"/>
          <p:nvPr/>
        </p:nvSpPr>
        <p:spPr>
          <a:xfrm>
            <a:off x="647323" y="5320401"/>
            <a:ext cx="1165704" cy="369332"/>
          </a:xfrm>
          <a:prstGeom prst="rect">
            <a:avLst/>
          </a:prstGeom>
          <a:noFill/>
        </p:spPr>
        <p:txBody>
          <a:bodyPr wrap="none" rtlCol="0">
            <a:spAutoFit/>
          </a:bodyPr>
          <a:lstStyle/>
          <a:p>
            <a:r>
              <a:rPr lang="en-US" dirty="0" smtClean="0"/>
              <a:t>Customer</a:t>
            </a:r>
          </a:p>
        </p:txBody>
      </p:sp>
      <p:sp>
        <p:nvSpPr>
          <p:cNvPr id="38" name="Rectangle 37"/>
          <p:cNvSpPr/>
          <p:nvPr/>
        </p:nvSpPr>
        <p:spPr>
          <a:xfrm>
            <a:off x="486975" y="1930399"/>
            <a:ext cx="1474573" cy="4110963"/>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859338" y="2944354"/>
            <a:ext cx="758541" cy="369332"/>
          </a:xfrm>
          <a:prstGeom prst="rect">
            <a:avLst/>
          </a:prstGeom>
          <a:noFill/>
        </p:spPr>
        <p:txBody>
          <a:bodyPr wrap="none" rtlCol="0">
            <a:spAutoFit/>
          </a:bodyPr>
          <a:lstStyle/>
          <a:p>
            <a:r>
              <a:rPr lang="en-US" dirty="0" smtClean="0"/>
              <a:t>Email</a:t>
            </a:r>
            <a:endParaRPr lang="en-US" dirty="0"/>
          </a:p>
        </p:txBody>
      </p:sp>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1094" y="2060243"/>
            <a:ext cx="770021" cy="1484335"/>
          </a:xfrm>
          <a:prstGeom prst="rect">
            <a:avLst/>
          </a:prstGeom>
        </p:spPr>
      </p:pic>
      <p:sp>
        <p:nvSpPr>
          <p:cNvPr id="44" name="Right Arrow 43"/>
          <p:cNvSpPr/>
          <p:nvPr/>
        </p:nvSpPr>
        <p:spPr>
          <a:xfrm rot="19450754">
            <a:off x="1860423" y="3751937"/>
            <a:ext cx="2308569" cy="2204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2852851" y="3978292"/>
            <a:ext cx="1868745" cy="338554"/>
          </a:xfrm>
          <a:prstGeom prst="rect">
            <a:avLst/>
          </a:prstGeom>
          <a:noFill/>
        </p:spPr>
        <p:txBody>
          <a:bodyPr wrap="square" rtlCol="0">
            <a:spAutoFit/>
          </a:bodyPr>
          <a:lstStyle/>
          <a:p>
            <a:r>
              <a:rPr lang="en-US" sz="1600" dirty="0" smtClean="0"/>
              <a:t>     Create request</a:t>
            </a:r>
            <a:endParaRPr lang="en-US" sz="1600" dirty="0"/>
          </a:p>
        </p:txBody>
      </p:sp>
      <p:sp>
        <p:nvSpPr>
          <p:cNvPr id="46" name="Oval 45"/>
          <p:cNvSpPr/>
          <p:nvPr/>
        </p:nvSpPr>
        <p:spPr>
          <a:xfrm>
            <a:off x="2995361" y="4014201"/>
            <a:ext cx="245906" cy="24879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47" name="TextBox 46"/>
          <p:cNvSpPr txBox="1"/>
          <p:nvPr/>
        </p:nvSpPr>
        <p:spPr>
          <a:xfrm>
            <a:off x="4079889" y="3573373"/>
            <a:ext cx="912429" cy="369332"/>
          </a:xfrm>
          <a:prstGeom prst="rect">
            <a:avLst/>
          </a:prstGeom>
          <a:noFill/>
        </p:spPr>
        <p:txBody>
          <a:bodyPr wrap="none" rtlCol="0">
            <a:spAutoFit/>
          </a:bodyPr>
          <a:lstStyle/>
          <a:p>
            <a:r>
              <a:rPr lang="en-US" dirty="0" smtClean="0"/>
              <a:t>System</a:t>
            </a:r>
            <a:endParaRPr lang="en-US" dirty="0"/>
          </a:p>
        </p:txBody>
      </p:sp>
      <p:sp>
        <p:nvSpPr>
          <p:cNvPr id="48" name="Right Arrow 47"/>
          <p:cNvSpPr/>
          <p:nvPr/>
        </p:nvSpPr>
        <p:spPr>
          <a:xfrm rot="5400000">
            <a:off x="753998" y="3662527"/>
            <a:ext cx="980507" cy="2204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454275" y="3231484"/>
            <a:ext cx="834581" cy="584775"/>
          </a:xfrm>
          <a:prstGeom prst="rect">
            <a:avLst/>
          </a:prstGeom>
          <a:noFill/>
        </p:spPr>
        <p:txBody>
          <a:bodyPr wrap="square" rtlCol="0">
            <a:spAutoFit/>
          </a:bodyPr>
          <a:lstStyle/>
          <a:p>
            <a:pPr algn="ctr"/>
            <a:r>
              <a:rPr lang="en-US" sz="1600" dirty="0" smtClean="0"/>
              <a:t>Belong     to</a:t>
            </a:r>
            <a:endParaRPr lang="en-US" sz="1600" dirty="0"/>
          </a:p>
        </p:txBody>
      </p:sp>
      <p:pic>
        <p:nvPicPr>
          <p:cNvPr id="50" name="Picture 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6996" y="2093587"/>
            <a:ext cx="1425807" cy="1425807"/>
          </a:xfrm>
          <a:prstGeom prst="rect">
            <a:avLst/>
          </a:prstGeom>
        </p:spPr>
      </p:pic>
      <p:sp>
        <p:nvSpPr>
          <p:cNvPr id="51" name="TextBox 50"/>
          <p:cNvSpPr txBox="1"/>
          <p:nvPr/>
        </p:nvSpPr>
        <p:spPr>
          <a:xfrm>
            <a:off x="4886216" y="1996348"/>
            <a:ext cx="1914307" cy="338554"/>
          </a:xfrm>
          <a:prstGeom prst="rect">
            <a:avLst/>
          </a:prstGeom>
          <a:noFill/>
        </p:spPr>
        <p:txBody>
          <a:bodyPr wrap="none" rtlCol="0">
            <a:spAutoFit/>
          </a:bodyPr>
          <a:lstStyle/>
          <a:p>
            <a:r>
              <a:rPr lang="en-US" sz="1600" dirty="0" smtClean="0"/>
              <a:t>     Schedule check</a:t>
            </a:r>
            <a:endParaRPr lang="en-US" sz="1600" dirty="0"/>
          </a:p>
        </p:txBody>
      </p:sp>
      <p:sp>
        <p:nvSpPr>
          <p:cNvPr id="52" name="TextBox 51"/>
          <p:cNvSpPr txBox="1"/>
          <p:nvPr/>
        </p:nvSpPr>
        <p:spPr>
          <a:xfrm>
            <a:off x="5206233" y="3420086"/>
            <a:ext cx="1518044" cy="338554"/>
          </a:xfrm>
          <a:prstGeom prst="rect">
            <a:avLst/>
          </a:prstGeom>
          <a:noFill/>
        </p:spPr>
        <p:txBody>
          <a:bodyPr wrap="none" rtlCol="0">
            <a:spAutoFit/>
          </a:bodyPr>
          <a:lstStyle/>
          <a:p>
            <a:r>
              <a:rPr lang="en-US" sz="1600" dirty="0" smtClean="0"/>
              <a:t>    Return data</a:t>
            </a:r>
            <a:endParaRPr lang="en-US" sz="1600" dirty="0"/>
          </a:p>
        </p:txBody>
      </p:sp>
      <p:sp>
        <p:nvSpPr>
          <p:cNvPr id="53" name="TextBox 52"/>
          <p:cNvSpPr txBox="1"/>
          <p:nvPr/>
        </p:nvSpPr>
        <p:spPr>
          <a:xfrm>
            <a:off x="6884680" y="3544578"/>
            <a:ext cx="1130438" cy="369332"/>
          </a:xfrm>
          <a:prstGeom prst="rect">
            <a:avLst/>
          </a:prstGeom>
          <a:noFill/>
        </p:spPr>
        <p:txBody>
          <a:bodyPr wrap="none" rtlCol="0">
            <a:spAutoFit/>
          </a:bodyPr>
          <a:lstStyle/>
          <a:p>
            <a:r>
              <a:rPr lang="en-US" dirty="0" smtClean="0"/>
              <a:t>Database</a:t>
            </a:r>
            <a:endParaRPr lang="en-US" dirty="0"/>
          </a:p>
        </p:txBody>
      </p:sp>
      <p:sp>
        <p:nvSpPr>
          <p:cNvPr id="54" name="Curved Down Arrow 53"/>
          <p:cNvSpPr/>
          <p:nvPr/>
        </p:nvSpPr>
        <p:spPr>
          <a:xfrm>
            <a:off x="5288754" y="2262034"/>
            <a:ext cx="1317030" cy="43819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Curved Down Arrow 54"/>
          <p:cNvSpPr/>
          <p:nvPr/>
        </p:nvSpPr>
        <p:spPr>
          <a:xfrm rot="10800000">
            <a:off x="5288754" y="2909924"/>
            <a:ext cx="1317030" cy="43819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Oval 55"/>
          <p:cNvSpPr/>
          <p:nvPr/>
        </p:nvSpPr>
        <p:spPr>
          <a:xfrm>
            <a:off x="4992318" y="2041230"/>
            <a:ext cx="245906" cy="24879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57" name="Oval 56"/>
          <p:cNvSpPr/>
          <p:nvPr/>
        </p:nvSpPr>
        <p:spPr>
          <a:xfrm>
            <a:off x="5262681" y="3464968"/>
            <a:ext cx="245906" cy="24879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58" name="Right Arrow 57"/>
          <p:cNvSpPr/>
          <p:nvPr/>
        </p:nvSpPr>
        <p:spPr>
          <a:xfrm rot="10800000">
            <a:off x="1740458" y="2480676"/>
            <a:ext cx="2138772" cy="219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2092760" y="2207470"/>
            <a:ext cx="1507144" cy="338554"/>
          </a:xfrm>
          <a:prstGeom prst="rect">
            <a:avLst/>
          </a:prstGeom>
          <a:noFill/>
        </p:spPr>
        <p:txBody>
          <a:bodyPr wrap="none" rtlCol="0">
            <a:spAutoFit/>
          </a:bodyPr>
          <a:lstStyle/>
          <a:p>
            <a:r>
              <a:rPr lang="en-US" sz="1600" dirty="0"/>
              <a:t> </a:t>
            </a:r>
            <a:r>
              <a:rPr lang="en-US" sz="1600" dirty="0" smtClean="0"/>
              <a:t>    Send email</a:t>
            </a:r>
            <a:endParaRPr lang="en-US" sz="1600" dirty="0"/>
          </a:p>
        </p:txBody>
      </p:sp>
      <p:sp>
        <p:nvSpPr>
          <p:cNvPr id="60" name="Oval 59"/>
          <p:cNvSpPr/>
          <p:nvPr/>
        </p:nvSpPr>
        <p:spPr>
          <a:xfrm>
            <a:off x="2205837" y="2252352"/>
            <a:ext cx="245906" cy="24879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a:t>
            </a:r>
            <a:endParaRPr lang="en-US" dirty="0"/>
          </a:p>
        </p:txBody>
      </p:sp>
      <p:pic>
        <p:nvPicPr>
          <p:cNvPr id="61" name="Picture 6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3987323" y="4552071"/>
            <a:ext cx="1414799" cy="1040338"/>
          </a:xfrm>
          <a:prstGeom prst="rect">
            <a:avLst/>
          </a:prstGeom>
        </p:spPr>
      </p:pic>
      <p:sp>
        <p:nvSpPr>
          <p:cNvPr id="62" name="TextBox 61"/>
          <p:cNvSpPr txBox="1"/>
          <p:nvPr/>
        </p:nvSpPr>
        <p:spPr>
          <a:xfrm>
            <a:off x="4006745" y="5609126"/>
            <a:ext cx="1375954" cy="369332"/>
          </a:xfrm>
          <a:prstGeom prst="rect">
            <a:avLst/>
          </a:prstGeom>
          <a:noFill/>
        </p:spPr>
        <p:txBody>
          <a:bodyPr wrap="none" rtlCol="0">
            <a:spAutoFit/>
          </a:bodyPr>
          <a:lstStyle/>
          <a:p>
            <a:r>
              <a:rPr lang="en-US" dirty="0" smtClean="0"/>
              <a:t>Result page</a:t>
            </a:r>
            <a:endParaRPr lang="en-US" dirty="0"/>
          </a:p>
        </p:txBody>
      </p:sp>
      <p:sp>
        <p:nvSpPr>
          <p:cNvPr id="63" name="Right Arrow 62"/>
          <p:cNvSpPr/>
          <p:nvPr/>
        </p:nvSpPr>
        <p:spPr>
          <a:xfrm>
            <a:off x="1889644" y="4978350"/>
            <a:ext cx="1989586" cy="219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2078160" y="4707431"/>
            <a:ext cx="245906" cy="24879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a:t>
            </a:r>
            <a:endParaRPr lang="en-US" dirty="0"/>
          </a:p>
        </p:txBody>
      </p:sp>
      <p:sp>
        <p:nvSpPr>
          <p:cNvPr id="65" name="TextBox 64"/>
          <p:cNvSpPr txBox="1"/>
          <p:nvPr/>
        </p:nvSpPr>
        <p:spPr>
          <a:xfrm>
            <a:off x="2314713" y="4679906"/>
            <a:ext cx="1495922" cy="338554"/>
          </a:xfrm>
          <a:prstGeom prst="rect">
            <a:avLst/>
          </a:prstGeom>
          <a:noFill/>
        </p:spPr>
        <p:txBody>
          <a:bodyPr wrap="none" rtlCol="0">
            <a:spAutoFit/>
          </a:bodyPr>
          <a:lstStyle/>
          <a:p>
            <a:r>
              <a:rPr lang="en-US" sz="1600" dirty="0" smtClean="0"/>
              <a:t>Check request</a:t>
            </a:r>
            <a:endParaRPr lang="en-US" sz="1600" dirty="0"/>
          </a:p>
        </p:txBody>
      </p:sp>
    </p:spTree>
    <p:extLst>
      <p:ext uri="{BB962C8B-B14F-4D97-AF65-F5344CB8AC3E}">
        <p14:creationId xmlns:p14="http://schemas.microsoft.com/office/powerpoint/2010/main" val="550868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500"/>
                                        <p:tgtEl>
                                          <p:spTgt spid="4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500"/>
                                        <p:tgtEl>
                                          <p:spTgt spid="3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500"/>
                                        <p:tgtEl>
                                          <p:spTgt spid="4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fade">
                                      <p:cBhvr>
                                        <p:cTn id="45" dur="500"/>
                                        <p:tgtEl>
                                          <p:spTgt spid="47"/>
                                        </p:tgtEl>
                                      </p:cBhvr>
                                    </p:animEffect>
                                  </p:childTnLst>
                                </p:cTn>
                              </p:par>
                              <p:par>
                                <p:cTn id="46" presetID="10" presetClass="entr" presetSubtype="0" fill="hold" nodeType="with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500"/>
                                        <p:tgtEl>
                                          <p:spTgt spid="4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par>
                                <p:cTn id="54" presetID="1" presetClass="entr" presetSubtype="0" fill="hold" grpId="0" nodeType="withEffect">
                                  <p:stCondLst>
                                    <p:cond delay="0"/>
                                  </p:stCondLst>
                                  <p:childTnLst>
                                    <p:set>
                                      <p:cBhvr>
                                        <p:cTn id="55" dur="1" fill="hold">
                                          <p:stCondLst>
                                            <p:cond delay="0"/>
                                          </p:stCondLst>
                                        </p:cTn>
                                        <p:tgtEl>
                                          <p:spTgt spid="56"/>
                                        </p:tgtEl>
                                        <p:attrNameLst>
                                          <p:attrName>style.visibility</p:attrName>
                                        </p:attrNameLst>
                                      </p:cBhvr>
                                      <p:to>
                                        <p:strVal val="visible"/>
                                      </p:to>
                                    </p:set>
                                  </p:childTnLst>
                                </p:cTn>
                              </p:par>
                              <p:par>
                                <p:cTn id="56" presetID="10" presetClass="entr" presetSubtype="0" fill="hold" grpId="0" nodeType="withEffect">
                                  <p:stCondLst>
                                    <p:cond delay="0"/>
                                  </p:stCondLst>
                                  <p:childTnLst>
                                    <p:set>
                                      <p:cBhvr>
                                        <p:cTn id="57" dur="1" fill="hold">
                                          <p:stCondLst>
                                            <p:cond delay="0"/>
                                          </p:stCondLst>
                                        </p:cTn>
                                        <p:tgtEl>
                                          <p:spTgt spid="54"/>
                                        </p:tgtEl>
                                        <p:attrNameLst>
                                          <p:attrName>style.visibility</p:attrName>
                                        </p:attrNameLst>
                                      </p:cBhvr>
                                      <p:to>
                                        <p:strVal val="visible"/>
                                      </p:to>
                                    </p:set>
                                    <p:animEffect transition="in" filter="fade">
                                      <p:cBhvr>
                                        <p:cTn id="58" dur="500"/>
                                        <p:tgtEl>
                                          <p:spTgt spid="54"/>
                                        </p:tgtEl>
                                      </p:cBhvr>
                                    </p:animEffect>
                                  </p:childTnLst>
                                </p:cTn>
                              </p:par>
                              <p:par>
                                <p:cTn id="59" presetID="10" presetClass="entr" presetSubtype="0" fill="hold" nodeType="withEffect">
                                  <p:stCondLst>
                                    <p:cond delay="0"/>
                                  </p:stCondLst>
                                  <p:childTnLst>
                                    <p:set>
                                      <p:cBhvr>
                                        <p:cTn id="60" dur="1" fill="hold">
                                          <p:stCondLst>
                                            <p:cond delay="0"/>
                                          </p:stCondLst>
                                        </p:cTn>
                                        <p:tgtEl>
                                          <p:spTgt spid="50"/>
                                        </p:tgtEl>
                                        <p:attrNameLst>
                                          <p:attrName>style.visibility</p:attrName>
                                        </p:attrNameLst>
                                      </p:cBhvr>
                                      <p:to>
                                        <p:strVal val="visible"/>
                                      </p:to>
                                    </p:set>
                                    <p:animEffect transition="in" filter="fade">
                                      <p:cBhvr>
                                        <p:cTn id="61" dur="500"/>
                                        <p:tgtEl>
                                          <p:spTgt spid="5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fade">
                                      <p:cBhvr>
                                        <p:cTn id="64" dur="500"/>
                                        <p:tgtEl>
                                          <p:spTgt spid="5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5"/>
                                        </p:tgtEl>
                                        <p:attrNameLst>
                                          <p:attrName>style.visibility</p:attrName>
                                        </p:attrNameLst>
                                      </p:cBhvr>
                                      <p:to>
                                        <p:strVal val="visible"/>
                                      </p:to>
                                    </p:set>
                                    <p:animEffect transition="in" filter="fade">
                                      <p:cBhvr>
                                        <p:cTn id="69" dur="500"/>
                                        <p:tgtEl>
                                          <p:spTgt spid="5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2"/>
                                        </p:tgtEl>
                                        <p:attrNameLst>
                                          <p:attrName>style.visibility</p:attrName>
                                        </p:attrNameLst>
                                      </p:cBhvr>
                                      <p:to>
                                        <p:strVal val="visible"/>
                                      </p:to>
                                    </p:set>
                                    <p:animEffect transition="in" filter="fade">
                                      <p:cBhvr>
                                        <p:cTn id="72" dur="500"/>
                                        <p:tgtEl>
                                          <p:spTgt spid="5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fade">
                                      <p:cBhvr>
                                        <p:cTn id="75" dur="500"/>
                                        <p:tgtEl>
                                          <p:spTgt spid="57"/>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58"/>
                                        </p:tgtEl>
                                        <p:attrNameLst>
                                          <p:attrName>style.visibility</p:attrName>
                                        </p:attrNameLst>
                                      </p:cBhvr>
                                      <p:to>
                                        <p:strVal val="visible"/>
                                      </p:to>
                                    </p:set>
                                    <p:animEffect transition="in" filter="fade">
                                      <p:cBhvr>
                                        <p:cTn id="80" dur="500"/>
                                        <p:tgtEl>
                                          <p:spTgt spid="5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59"/>
                                        </p:tgtEl>
                                        <p:attrNameLst>
                                          <p:attrName>style.visibility</p:attrName>
                                        </p:attrNameLst>
                                      </p:cBhvr>
                                      <p:to>
                                        <p:strVal val="visible"/>
                                      </p:to>
                                    </p:set>
                                    <p:animEffect transition="in" filter="fade">
                                      <p:cBhvr>
                                        <p:cTn id="83" dur="500"/>
                                        <p:tgtEl>
                                          <p:spTgt spid="5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60"/>
                                        </p:tgtEl>
                                        <p:attrNameLst>
                                          <p:attrName>style.visibility</p:attrName>
                                        </p:attrNameLst>
                                      </p:cBhvr>
                                      <p:to>
                                        <p:strVal val="visible"/>
                                      </p:to>
                                    </p:set>
                                    <p:animEffect transition="in" filter="fade">
                                      <p:cBhvr>
                                        <p:cTn id="86" dur="500"/>
                                        <p:tgtEl>
                                          <p:spTgt spid="60"/>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64"/>
                                        </p:tgtEl>
                                        <p:attrNameLst>
                                          <p:attrName>style.visibility</p:attrName>
                                        </p:attrNameLst>
                                      </p:cBhvr>
                                      <p:to>
                                        <p:strVal val="visible"/>
                                      </p:to>
                                    </p:set>
                                    <p:animEffect transition="in" filter="fade">
                                      <p:cBhvr>
                                        <p:cTn id="91" dur="500"/>
                                        <p:tgtEl>
                                          <p:spTgt spid="6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63"/>
                                        </p:tgtEl>
                                        <p:attrNameLst>
                                          <p:attrName>style.visibility</p:attrName>
                                        </p:attrNameLst>
                                      </p:cBhvr>
                                      <p:to>
                                        <p:strVal val="visible"/>
                                      </p:to>
                                    </p:set>
                                    <p:animEffect transition="in" filter="fade">
                                      <p:cBhvr>
                                        <p:cTn id="94" dur="500"/>
                                        <p:tgtEl>
                                          <p:spTgt spid="63"/>
                                        </p:tgtEl>
                                      </p:cBhvr>
                                    </p:animEffect>
                                  </p:childTnLst>
                                </p:cTn>
                              </p:par>
                              <p:par>
                                <p:cTn id="95" presetID="10" presetClass="entr" presetSubtype="0" fill="hold" nodeType="withEffect">
                                  <p:stCondLst>
                                    <p:cond delay="0"/>
                                  </p:stCondLst>
                                  <p:childTnLst>
                                    <p:set>
                                      <p:cBhvr>
                                        <p:cTn id="96" dur="1" fill="hold">
                                          <p:stCondLst>
                                            <p:cond delay="0"/>
                                          </p:stCondLst>
                                        </p:cTn>
                                        <p:tgtEl>
                                          <p:spTgt spid="61"/>
                                        </p:tgtEl>
                                        <p:attrNameLst>
                                          <p:attrName>style.visibility</p:attrName>
                                        </p:attrNameLst>
                                      </p:cBhvr>
                                      <p:to>
                                        <p:strVal val="visible"/>
                                      </p:to>
                                    </p:set>
                                    <p:animEffect transition="in" filter="fade">
                                      <p:cBhvr>
                                        <p:cTn id="97" dur="500"/>
                                        <p:tgtEl>
                                          <p:spTgt spid="61"/>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65"/>
                                        </p:tgtEl>
                                        <p:attrNameLst>
                                          <p:attrName>style.visibility</p:attrName>
                                        </p:attrNameLst>
                                      </p:cBhvr>
                                      <p:to>
                                        <p:strVal val="visible"/>
                                      </p:to>
                                    </p:set>
                                    <p:animEffect transition="in" filter="fade">
                                      <p:cBhvr>
                                        <p:cTn id="100" dur="500"/>
                                        <p:tgtEl>
                                          <p:spTgt spid="65"/>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62"/>
                                        </p:tgtEl>
                                        <p:attrNameLst>
                                          <p:attrName>style.visibility</p:attrName>
                                        </p:attrNameLst>
                                      </p:cBhvr>
                                      <p:to>
                                        <p:strVal val="visible"/>
                                      </p:to>
                                    </p:set>
                                    <p:animEffect transition="in" filter="fade">
                                      <p:cBhvr>
                                        <p:cTn id="10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4" grpId="0"/>
      <p:bldP spid="37" grpId="0"/>
      <p:bldP spid="38" grpId="0" animBg="1"/>
      <p:bldP spid="40" grpId="0"/>
      <p:bldP spid="44" grpId="0" animBg="1"/>
      <p:bldP spid="45" grpId="0"/>
      <p:bldP spid="46" grpId="0" animBg="1"/>
      <p:bldP spid="47" grpId="0"/>
      <p:bldP spid="48" grpId="0" animBg="1"/>
      <p:bldP spid="49" grpId="0"/>
      <p:bldP spid="51" grpId="0"/>
      <p:bldP spid="52" grpId="0"/>
      <p:bldP spid="53" grpId="0"/>
      <p:bldP spid="54" grpId="0" animBg="1"/>
      <p:bldP spid="55" grpId="0" animBg="1"/>
      <p:bldP spid="56" grpId="0" animBg="1"/>
      <p:bldP spid="57" grpId="0" animBg="1"/>
      <p:bldP spid="58" grpId="0" animBg="1"/>
      <p:bldP spid="59" grpId="0"/>
      <p:bldP spid="60" grpId="0" animBg="1"/>
      <p:bldP spid="62" grpId="0"/>
      <p:bldP spid="63" grpId="0" animBg="1"/>
      <p:bldP spid="64" grpId="0" animBg="1"/>
      <p:bldP spid="6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57F1E4F-1CFF-5643-939E-217C01CDF565}" type="slidenum">
              <a:rPr lang="en-US" smtClean="0"/>
              <a:pPr/>
              <a:t>11</a:t>
            </a:fld>
            <a:endParaRPr lang="en-US" dirty="0"/>
          </a:p>
        </p:txBody>
      </p:sp>
      <p:sp>
        <p:nvSpPr>
          <p:cNvPr id="46" name="Rectangle 45"/>
          <p:cNvSpPr/>
          <p:nvPr/>
        </p:nvSpPr>
        <p:spPr>
          <a:xfrm>
            <a:off x="2975856" y="1843250"/>
            <a:ext cx="5519351" cy="4446388"/>
          </a:xfrm>
          <a:prstGeom prst="rect">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3879230" y="1552284"/>
            <a:ext cx="3269190" cy="369332"/>
          </a:xfrm>
          <a:prstGeom prst="rect">
            <a:avLst/>
          </a:prstGeom>
          <a:noFill/>
        </p:spPr>
        <p:txBody>
          <a:bodyPr wrap="square" rtlCol="0">
            <a:spAutoFit/>
          </a:bodyPr>
          <a:lstStyle/>
          <a:p>
            <a:pPr algn="ctr"/>
            <a:r>
              <a:rPr lang="en-US" dirty="0" smtClean="0"/>
              <a:t>Office Rental Service</a:t>
            </a:r>
            <a:endParaRPr lang="en-US" dirty="0"/>
          </a:p>
        </p:txBody>
      </p:sp>
      <p:sp>
        <p:nvSpPr>
          <p:cNvPr id="2" name="Title 1"/>
          <p:cNvSpPr>
            <a:spLocks noGrp="1"/>
          </p:cNvSpPr>
          <p:nvPr>
            <p:ph type="title"/>
          </p:nvPr>
        </p:nvSpPr>
        <p:spPr/>
        <p:txBody>
          <a:bodyPr/>
          <a:lstStyle/>
          <a:p>
            <a:r>
              <a:rPr lang="en-US" dirty="0" smtClean="0"/>
              <a:t>Project Features</a:t>
            </a:r>
            <a:br>
              <a:rPr lang="en-US" dirty="0" smtClean="0"/>
            </a:br>
            <a:r>
              <a:rPr lang="en-US" dirty="0" smtClean="0"/>
              <a:t>	</a:t>
            </a:r>
            <a:r>
              <a:rPr lang="en-US" sz="3200" dirty="0">
                <a:solidFill>
                  <a:schemeClr val="accent2">
                    <a:lumMod val="50000"/>
                  </a:schemeClr>
                </a:solidFill>
              </a:rPr>
              <a:t>Request </a:t>
            </a:r>
            <a:r>
              <a:rPr lang="en-US" sz="3200" dirty="0" smtClean="0">
                <a:solidFill>
                  <a:schemeClr val="accent2">
                    <a:lumMod val="50000"/>
                  </a:schemeClr>
                </a:solidFill>
              </a:rPr>
              <a:t>Rental/Repair</a:t>
            </a:r>
            <a:endParaRPr lang="en-US" dirty="0">
              <a:solidFill>
                <a:schemeClr val="accent2">
                  <a:lumMod val="50000"/>
                </a:schemeClr>
              </a:solidFill>
            </a:endParaRPr>
          </a:p>
        </p:txBody>
      </p:sp>
      <p:sp>
        <p:nvSpPr>
          <p:cNvPr id="4" name="Footer Placeholder 3"/>
          <p:cNvSpPr>
            <a:spLocks noGrp="1"/>
          </p:cNvSpPr>
          <p:nvPr>
            <p:ph type="ftr" sz="quarter" idx="11"/>
          </p:nvPr>
        </p:nvSpPr>
        <p:spPr/>
        <p:txBody>
          <a:bodyPr/>
          <a:lstStyle/>
          <a:p>
            <a:r>
              <a:rPr lang="en-US" smtClean="0"/>
              <a:t>Capstone Project Defense - Office Rental Service</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4986" y="2130666"/>
            <a:ext cx="1357505" cy="1132592"/>
          </a:xfr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6269" y="1969659"/>
            <a:ext cx="1005493" cy="1560248"/>
          </a:xfrm>
          <a:prstGeom prst="rect">
            <a:avLst/>
          </a:prstGeom>
        </p:spPr>
      </p:pic>
      <p:sp>
        <p:nvSpPr>
          <p:cNvPr id="16" name="Right Arrow 15"/>
          <p:cNvSpPr/>
          <p:nvPr/>
        </p:nvSpPr>
        <p:spPr>
          <a:xfrm rot="10800000">
            <a:off x="5192644" y="2405793"/>
            <a:ext cx="1537669" cy="3065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945025" y="3462429"/>
            <a:ext cx="912429" cy="369332"/>
          </a:xfrm>
          <a:prstGeom prst="rect">
            <a:avLst/>
          </a:prstGeom>
          <a:noFill/>
        </p:spPr>
        <p:txBody>
          <a:bodyPr wrap="none" rtlCol="0">
            <a:spAutoFit/>
          </a:bodyPr>
          <a:lstStyle/>
          <a:p>
            <a:r>
              <a:rPr lang="en-US" dirty="0" smtClean="0"/>
              <a:t>System</a:t>
            </a:r>
            <a:endParaRPr lang="en-US" dirty="0"/>
          </a:p>
        </p:txBody>
      </p:sp>
      <p:sp>
        <p:nvSpPr>
          <p:cNvPr id="31" name="TextBox 30"/>
          <p:cNvSpPr txBox="1"/>
          <p:nvPr/>
        </p:nvSpPr>
        <p:spPr>
          <a:xfrm>
            <a:off x="598033" y="3290070"/>
            <a:ext cx="1165704" cy="369332"/>
          </a:xfrm>
          <a:prstGeom prst="rect">
            <a:avLst/>
          </a:prstGeom>
          <a:noFill/>
        </p:spPr>
        <p:txBody>
          <a:bodyPr wrap="none" rtlCol="0">
            <a:spAutoFit/>
          </a:bodyPr>
          <a:lstStyle/>
          <a:p>
            <a:r>
              <a:rPr lang="en-US" dirty="0" smtClean="0"/>
              <a:t>Customer</a:t>
            </a:r>
            <a:endParaRPr lang="en-US" dirty="0"/>
          </a:p>
        </p:txBody>
      </p:sp>
      <p:sp>
        <p:nvSpPr>
          <p:cNvPr id="28" name="TextBox 27"/>
          <p:cNvSpPr txBox="1"/>
          <p:nvPr/>
        </p:nvSpPr>
        <p:spPr>
          <a:xfrm>
            <a:off x="2166362" y="3100473"/>
            <a:ext cx="1630575" cy="338554"/>
          </a:xfrm>
          <a:prstGeom prst="rect">
            <a:avLst/>
          </a:prstGeom>
          <a:noFill/>
        </p:spPr>
        <p:txBody>
          <a:bodyPr wrap="none" rtlCol="0">
            <a:spAutoFit/>
          </a:bodyPr>
          <a:lstStyle/>
          <a:p>
            <a:r>
              <a:rPr lang="en-US" sz="1600" dirty="0" smtClean="0"/>
              <a:t>    Send request</a:t>
            </a:r>
            <a:endParaRPr lang="en-US" sz="1600" dirty="0"/>
          </a:p>
        </p:txBody>
      </p:sp>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7470" y="2091445"/>
            <a:ext cx="1005017" cy="935288"/>
          </a:xfrm>
          <a:prstGeom prst="rect">
            <a:avLst/>
          </a:prstGeom>
        </p:spPr>
      </p:pic>
      <p:sp>
        <p:nvSpPr>
          <p:cNvPr id="35" name="TextBox 34"/>
          <p:cNvSpPr txBox="1"/>
          <p:nvPr/>
        </p:nvSpPr>
        <p:spPr>
          <a:xfrm>
            <a:off x="6688105" y="3003112"/>
            <a:ext cx="1107996" cy="369332"/>
          </a:xfrm>
          <a:prstGeom prst="rect">
            <a:avLst/>
          </a:prstGeom>
          <a:noFill/>
        </p:spPr>
        <p:txBody>
          <a:bodyPr wrap="none" rtlCol="0">
            <a:spAutoFit/>
          </a:bodyPr>
          <a:lstStyle/>
          <a:p>
            <a:r>
              <a:rPr lang="en-US" dirty="0" smtClean="0"/>
              <a:t>Manager	</a:t>
            </a:r>
          </a:p>
        </p:txBody>
      </p:sp>
      <p:sp>
        <p:nvSpPr>
          <p:cNvPr id="41" name="TextBox 40"/>
          <p:cNvSpPr txBox="1"/>
          <p:nvPr/>
        </p:nvSpPr>
        <p:spPr>
          <a:xfrm>
            <a:off x="5025252" y="2101873"/>
            <a:ext cx="1745991" cy="338554"/>
          </a:xfrm>
          <a:prstGeom prst="rect">
            <a:avLst/>
          </a:prstGeom>
          <a:noFill/>
        </p:spPr>
        <p:txBody>
          <a:bodyPr wrap="none" rtlCol="0">
            <a:spAutoFit/>
          </a:bodyPr>
          <a:lstStyle/>
          <a:p>
            <a:r>
              <a:rPr lang="en-US" sz="1600" dirty="0" smtClean="0"/>
              <a:t>    Check request</a:t>
            </a:r>
            <a:endParaRPr lang="en-US" sz="1600" dirty="0"/>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82302" y="4656089"/>
            <a:ext cx="961068" cy="860487"/>
          </a:xfrm>
          <a:prstGeom prst="rect">
            <a:avLst/>
          </a:prstGeom>
        </p:spPr>
      </p:pic>
      <p:sp>
        <p:nvSpPr>
          <p:cNvPr id="17" name="TextBox 16"/>
          <p:cNvSpPr txBox="1"/>
          <p:nvPr/>
        </p:nvSpPr>
        <p:spPr>
          <a:xfrm>
            <a:off x="4023640" y="5509511"/>
            <a:ext cx="678391" cy="369332"/>
          </a:xfrm>
          <a:prstGeom prst="rect">
            <a:avLst/>
          </a:prstGeom>
          <a:noFill/>
        </p:spPr>
        <p:txBody>
          <a:bodyPr wrap="none" rtlCol="0">
            <a:spAutoFit/>
          </a:bodyPr>
          <a:lstStyle/>
          <a:p>
            <a:r>
              <a:rPr lang="en-US" dirty="0" smtClean="0"/>
              <a:t>Staff</a:t>
            </a:r>
          </a:p>
        </p:txBody>
      </p:sp>
      <p:sp>
        <p:nvSpPr>
          <p:cNvPr id="19" name="TextBox 18"/>
          <p:cNvSpPr txBox="1"/>
          <p:nvPr/>
        </p:nvSpPr>
        <p:spPr>
          <a:xfrm>
            <a:off x="4634178" y="3714853"/>
            <a:ext cx="986039" cy="338554"/>
          </a:xfrm>
          <a:prstGeom prst="rect">
            <a:avLst/>
          </a:prstGeom>
          <a:noFill/>
        </p:spPr>
        <p:txBody>
          <a:bodyPr wrap="none" rtlCol="0">
            <a:spAutoFit/>
          </a:bodyPr>
          <a:lstStyle/>
          <a:p>
            <a:r>
              <a:rPr lang="en-US" sz="1600" dirty="0" smtClean="0"/>
              <a:t>    Assign</a:t>
            </a:r>
            <a:endParaRPr lang="en-US" sz="1600" dirty="0"/>
          </a:p>
        </p:txBody>
      </p:sp>
      <p:sp>
        <p:nvSpPr>
          <p:cNvPr id="21" name="TextBox 20"/>
          <p:cNvSpPr txBox="1"/>
          <p:nvPr/>
        </p:nvSpPr>
        <p:spPr>
          <a:xfrm>
            <a:off x="2226655" y="2122984"/>
            <a:ext cx="1217000" cy="338554"/>
          </a:xfrm>
          <a:prstGeom prst="rect">
            <a:avLst/>
          </a:prstGeom>
          <a:noFill/>
        </p:spPr>
        <p:txBody>
          <a:bodyPr wrap="none" rtlCol="0">
            <a:spAutoFit/>
          </a:bodyPr>
          <a:lstStyle/>
          <a:p>
            <a:r>
              <a:rPr lang="en-US" sz="1600" dirty="0" smtClean="0"/>
              <a:t>   Send SMS</a:t>
            </a:r>
          </a:p>
        </p:txBody>
      </p:sp>
      <p:sp>
        <p:nvSpPr>
          <p:cNvPr id="26" name="Right Arrow 25"/>
          <p:cNvSpPr/>
          <p:nvPr/>
        </p:nvSpPr>
        <p:spPr>
          <a:xfrm>
            <a:off x="1984254" y="2809689"/>
            <a:ext cx="1799201" cy="3065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rot="5400000">
            <a:off x="4129465" y="4036032"/>
            <a:ext cx="848559" cy="3065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2345441" y="4321036"/>
            <a:ext cx="1756763" cy="338554"/>
          </a:xfrm>
          <a:prstGeom prst="rect">
            <a:avLst/>
          </a:prstGeom>
          <a:noFill/>
        </p:spPr>
        <p:txBody>
          <a:bodyPr wrap="none" rtlCol="0">
            <a:spAutoFit/>
          </a:bodyPr>
          <a:lstStyle/>
          <a:p>
            <a:r>
              <a:rPr lang="en-US" sz="1600" dirty="0" smtClean="0"/>
              <a:t>    Accept/Reject</a:t>
            </a:r>
          </a:p>
        </p:txBody>
      </p:sp>
      <p:sp>
        <p:nvSpPr>
          <p:cNvPr id="30" name="TextBox 29"/>
          <p:cNvSpPr txBox="1"/>
          <p:nvPr/>
        </p:nvSpPr>
        <p:spPr>
          <a:xfrm>
            <a:off x="2161397" y="5464629"/>
            <a:ext cx="1800493" cy="338554"/>
          </a:xfrm>
          <a:prstGeom prst="rect">
            <a:avLst/>
          </a:prstGeom>
          <a:noFill/>
        </p:spPr>
        <p:txBody>
          <a:bodyPr wrap="none" rtlCol="0">
            <a:spAutoFit/>
          </a:bodyPr>
          <a:lstStyle/>
          <a:p>
            <a:r>
              <a:rPr lang="en-US" sz="1600" dirty="0" smtClean="0"/>
              <a:t>    Meet customer</a:t>
            </a:r>
          </a:p>
        </p:txBody>
      </p:sp>
      <p:sp>
        <p:nvSpPr>
          <p:cNvPr id="32" name="TextBox 31"/>
          <p:cNvSpPr txBox="1"/>
          <p:nvPr/>
        </p:nvSpPr>
        <p:spPr>
          <a:xfrm>
            <a:off x="1157750" y="3843093"/>
            <a:ext cx="1819281" cy="338554"/>
          </a:xfrm>
          <a:prstGeom prst="rect">
            <a:avLst/>
          </a:prstGeom>
          <a:noFill/>
        </p:spPr>
        <p:txBody>
          <a:bodyPr wrap="none" rtlCol="0">
            <a:spAutoFit/>
          </a:bodyPr>
          <a:lstStyle/>
          <a:p>
            <a:r>
              <a:rPr lang="en-US" sz="1600" dirty="0" smtClean="0"/>
              <a:t>     Accept/Reject</a:t>
            </a:r>
          </a:p>
        </p:txBody>
      </p:sp>
      <p:sp>
        <p:nvSpPr>
          <p:cNvPr id="24" name="Right Arrow 23"/>
          <p:cNvSpPr/>
          <p:nvPr/>
        </p:nvSpPr>
        <p:spPr>
          <a:xfrm rot="10800000">
            <a:off x="1984253" y="2385728"/>
            <a:ext cx="1738375" cy="3065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rot="16200000">
            <a:off x="3757767" y="4036161"/>
            <a:ext cx="848301" cy="3065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Left-Up Arrow 35"/>
          <p:cNvSpPr/>
          <p:nvPr/>
        </p:nvSpPr>
        <p:spPr>
          <a:xfrm rot="5400000">
            <a:off x="1380486" y="3113611"/>
            <a:ext cx="1879217" cy="2926720"/>
          </a:xfrm>
          <a:prstGeom prst="leftUpArrow">
            <a:avLst>
              <a:gd name="adj1" fmla="val 11055"/>
              <a:gd name="adj2" fmla="val 13177"/>
              <a:gd name="adj3" fmla="val 124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2202250" y="3135537"/>
            <a:ext cx="245906" cy="24879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38" name="Oval 37"/>
          <p:cNvSpPr/>
          <p:nvPr/>
        </p:nvSpPr>
        <p:spPr>
          <a:xfrm>
            <a:off x="5067530" y="2144095"/>
            <a:ext cx="245906" cy="24879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39" name="Oval 38"/>
          <p:cNvSpPr/>
          <p:nvPr/>
        </p:nvSpPr>
        <p:spPr>
          <a:xfrm>
            <a:off x="4685856" y="3767917"/>
            <a:ext cx="245906" cy="24879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40" name="Oval 39"/>
          <p:cNvSpPr/>
          <p:nvPr/>
        </p:nvSpPr>
        <p:spPr>
          <a:xfrm>
            <a:off x="2213736" y="2160628"/>
            <a:ext cx="245906" cy="24879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a:t>
            </a:r>
            <a:endParaRPr lang="en-US" dirty="0"/>
          </a:p>
        </p:txBody>
      </p:sp>
      <p:sp>
        <p:nvSpPr>
          <p:cNvPr id="42" name="Oval 41"/>
          <p:cNvSpPr/>
          <p:nvPr/>
        </p:nvSpPr>
        <p:spPr>
          <a:xfrm>
            <a:off x="2364334" y="4361350"/>
            <a:ext cx="245906" cy="24879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43" name="Oval 42"/>
          <p:cNvSpPr/>
          <p:nvPr/>
        </p:nvSpPr>
        <p:spPr>
          <a:xfrm>
            <a:off x="2197141" y="5509511"/>
            <a:ext cx="245906" cy="24879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44" name="Oval 43"/>
          <p:cNvSpPr/>
          <p:nvPr/>
        </p:nvSpPr>
        <p:spPr>
          <a:xfrm>
            <a:off x="1233738" y="3899145"/>
            <a:ext cx="245906" cy="24879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7</a:t>
            </a:r>
            <a:endParaRPr lang="en-US" dirty="0"/>
          </a:p>
        </p:txBody>
      </p:sp>
    </p:spTree>
    <p:extLst>
      <p:ext uri="{BB962C8B-B14F-4D97-AF65-F5344CB8AC3E}">
        <p14:creationId xmlns:p14="http://schemas.microsoft.com/office/powerpoint/2010/main" val="3492624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500"/>
                                        <p:tgtEl>
                                          <p:spTgt spid="4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500"/>
                                        <p:tgtEl>
                                          <p:spTgt spid="3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500"/>
                                        <p:tgtEl>
                                          <p:spTgt spid="4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00"/>
                                        <p:tgtEl>
                                          <p:spTgt spid="3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nodeType="with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500"/>
                                        <p:tgtEl>
                                          <p:spTgt spid="1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fade">
                                      <p:cBhvr>
                                        <p:cTn id="75" dur="500"/>
                                        <p:tgtEl>
                                          <p:spTgt spid="21"/>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0"/>
                                        </p:tgtEl>
                                        <p:attrNameLst>
                                          <p:attrName>style.visibility</p:attrName>
                                        </p:attrNameLst>
                                      </p:cBhvr>
                                      <p:to>
                                        <p:strVal val="visible"/>
                                      </p:to>
                                    </p:set>
                                    <p:animEffect transition="in" filter="fade">
                                      <p:cBhvr>
                                        <p:cTn id="78" dur="500"/>
                                        <p:tgtEl>
                                          <p:spTgt spid="4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fade">
                                      <p:cBhvr>
                                        <p:cTn id="83" dur="500"/>
                                        <p:tgtEl>
                                          <p:spTgt spid="2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500"/>
                                        <p:tgtEl>
                                          <p:spTgt spid="25"/>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fade">
                                      <p:cBhvr>
                                        <p:cTn id="97" dur="500"/>
                                        <p:tgtEl>
                                          <p:spTgt spid="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3"/>
                                        </p:tgtEl>
                                        <p:attrNameLst>
                                          <p:attrName>style.visibility</p:attrName>
                                        </p:attrNameLst>
                                      </p:cBhvr>
                                      <p:to>
                                        <p:strVal val="visible"/>
                                      </p:to>
                                    </p:set>
                                    <p:animEffect transition="in" filter="fade">
                                      <p:cBhvr>
                                        <p:cTn id="100" dur="500"/>
                                        <p:tgtEl>
                                          <p:spTgt spid="43"/>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44"/>
                                        </p:tgtEl>
                                        <p:attrNameLst>
                                          <p:attrName>style.visibility</p:attrName>
                                        </p:attrNameLst>
                                      </p:cBhvr>
                                      <p:to>
                                        <p:strVal val="visible"/>
                                      </p:to>
                                    </p:set>
                                    <p:animEffect transition="in" filter="fade">
                                      <p:cBhvr>
                                        <p:cTn id="105" dur="500"/>
                                        <p:tgtEl>
                                          <p:spTgt spid="44"/>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2"/>
                                        </p:tgtEl>
                                        <p:attrNameLst>
                                          <p:attrName>style.visibility</p:attrName>
                                        </p:attrNameLst>
                                      </p:cBhvr>
                                      <p:to>
                                        <p:strVal val="visible"/>
                                      </p:to>
                                    </p:set>
                                    <p:animEffect transition="in" filter="fade">
                                      <p:cBhvr>
                                        <p:cTn id="10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p:bldP spid="16" grpId="0" animBg="1"/>
      <p:bldP spid="7" grpId="0"/>
      <p:bldP spid="31" grpId="0"/>
      <p:bldP spid="28" grpId="0"/>
      <p:bldP spid="35" grpId="0"/>
      <p:bldP spid="41" grpId="0"/>
      <p:bldP spid="17" grpId="0"/>
      <p:bldP spid="19" grpId="0"/>
      <p:bldP spid="21" grpId="0"/>
      <p:bldP spid="26" grpId="0" animBg="1"/>
      <p:bldP spid="27" grpId="0" animBg="1"/>
      <p:bldP spid="29" grpId="0"/>
      <p:bldP spid="30" grpId="0"/>
      <p:bldP spid="32" grpId="0"/>
      <p:bldP spid="24" grpId="0" animBg="1"/>
      <p:bldP spid="25" grpId="0" animBg="1"/>
      <p:bldP spid="36" grpId="0" animBg="1"/>
      <p:bldP spid="37" grpId="0" animBg="1"/>
      <p:bldP spid="38" grpId="0" animBg="1"/>
      <p:bldP spid="39" grpId="0" animBg="1"/>
      <p:bldP spid="40" grpId="0" animBg="1"/>
      <p:bldP spid="42" grpId="0" animBg="1"/>
      <p:bldP spid="43" grpId="0" animBg="1"/>
      <p:bldP spid="4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57F1E4F-1CFF-5643-939E-217C01CDF565}" type="slidenum">
              <a:rPr lang="en-US" smtClean="0"/>
              <a:pPr/>
              <a:t>12</a:t>
            </a:fld>
            <a:endParaRPr lang="en-US" dirty="0"/>
          </a:p>
        </p:txBody>
      </p:sp>
      <p:sp>
        <p:nvSpPr>
          <p:cNvPr id="15" name="Rectangle 14"/>
          <p:cNvSpPr/>
          <p:nvPr/>
        </p:nvSpPr>
        <p:spPr>
          <a:xfrm>
            <a:off x="2781529" y="1921616"/>
            <a:ext cx="5519351" cy="4446388"/>
          </a:xfrm>
          <a:prstGeom prst="rect">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879230" y="1552284"/>
            <a:ext cx="3269190" cy="369332"/>
          </a:xfrm>
          <a:prstGeom prst="rect">
            <a:avLst/>
          </a:prstGeom>
          <a:noFill/>
        </p:spPr>
        <p:txBody>
          <a:bodyPr wrap="square" rtlCol="0">
            <a:spAutoFit/>
          </a:bodyPr>
          <a:lstStyle/>
          <a:p>
            <a:pPr algn="ctr"/>
            <a:r>
              <a:rPr lang="en-US" dirty="0" smtClean="0"/>
              <a:t>Office Rental Service</a:t>
            </a:r>
            <a:endParaRPr lang="en-US" dirty="0"/>
          </a:p>
        </p:txBody>
      </p:sp>
      <p:sp>
        <p:nvSpPr>
          <p:cNvPr id="2" name="Title 1"/>
          <p:cNvSpPr>
            <a:spLocks noGrp="1"/>
          </p:cNvSpPr>
          <p:nvPr>
            <p:ph type="title"/>
          </p:nvPr>
        </p:nvSpPr>
        <p:spPr/>
        <p:txBody>
          <a:bodyPr>
            <a:normAutofit/>
          </a:bodyPr>
          <a:lstStyle/>
          <a:p>
            <a:r>
              <a:rPr lang="en-US" dirty="0" smtClean="0"/>
              <a:t>Project Features</a:t>
            </a:r>
            <a:br>
              <a:rPr lang="en-US" dirty="0" smtClean="0"/>
            </a:br>
            <a:r>
              <a:rPr lang="en-US" dirty="0" smtClean="0"/>
              <a:t>	</a:t>
            </a:r>
            <a:r>
              <a:rPr lang="en-US" sz="3200" dirty="0" smtClean="0">
                <a:solidFill>
                  <a:schemeClr val="accent2">
                    <a:lumMod val="50000"/>
                  </a:schemeClr>
                </a:solidFill>
              </a:rPr>
              <a:t>Extend/Return contract</a:t>
            </a:r>
            <a:endParaRPr lang="en-US" dirty="0">
              <a:solidFill>
                <a:schemeClr val="accent2">
                  <a:lumMod val="50000"/>
                </a:schemeClr>
              </a:solidFill>
            </a:endParaRP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5316" y="3284104"/>
            <a:ext cx="1159106" cy="967064"/>
          </a:xfrm>
        </p:spPr>
      </p:pic>
      <p:sp>
        <p:nvSpPr>
          <p:cNvPr id="4" name="Footer Placeholder 3"/>
          <p:cNvSpPr>
            <a:spLocks noGrp="1"/>
          </p:cNvSpPr>
          <p:nvPr>
            <p:ph type="ftr" sz="quarter" idx="11"/>
          </p:nvPr>
        </p:nvSpPr>
        <p:spPr/>
        <p:txBody>
          <a:bodyPr/>
          <a:lstStyle/>
          <a:p>
            <a:r>
              <a:rPr lang="en-US" smtClean="0"/>
              <a:t>Capstone Project Defense - Office Rental Service</a:t>
            </a:r>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5582" y="3170715"/>
            <a:ext cx="915964" cy="1421323"/>
          </a:xfrm>
          <a:prstGeom prst="rect">
            <a:avLst/>
          </a:prstGeom>
        </p:spPr>
      </p:pic>
      <p:sp>
        <p:nvSpPr>
          <p:cNvPr id="16" name="Right Arrow 15"/>
          <p:cNvSpPr/>
          <p:nvPr/>
        </p:nvSpPr>
        <p:spPr>
          <a:xfrm rot="10800000">
            <a:off x="5175344" y="3640622"/>
            <a:ext cx="1559850" cy="2643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a:off x="2128921" y="3757065"/>
            <a:ext cx="1742863" cy="3269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153420" y="4592038"/>
            <a:ext cx="912429" cy="369332"/>
          </a:xfrm>
          <a:prstGeom prst="rect">
            <a:avLst/>
          </a:prstGeom>
          <a:noFill/>
        </p:spPr>
        <p:txBody>
          <a:bodyPr wrap="none" rtlCol="0">
            <a:spAutoFit/>
          </a:bodyPr>
          <a:lstStyle/>
          <a:p>
            <a:r>
              <a:rPr lang="en-US" dirty="0" smtClean="0"/>
              <a:t>System</a:t>
            </a:r>
            <a:endParaRPr lang="en-US" dirty="0"/>
          </a:p>
        </p:txBody>
      </p:sp>
      <p:sp>
        <p:nvSpPr>
          <p:cNvPr id="31" name="TextBox 30"/>
          <p:cNvSpPr txBox="1"/>
          <p:nvPr/>
        </p:nvSpPr>
        <p:spPr>
          <a:xfrm>
            <a:off x="755316" y="4274991"/>
            <a:ext cx="1165704" cy="369332"/>
          </a:xfrm>
          <a:prstGeom prst="rect">
            <a:avLst/>
          </a:prstGeom>
          <a:noFill/>
        </p:spPr>
        <p:txBody>
          <a:bodyPr wrap="none" rtlCol="0">
            <a:spAutoFit/>
          </a:bodyPr>
          <a:lstStyle/>
          <a:p>
            <a:r>
              <a:rPr lang="en-US" dirty="0" smtClean="0"/>
              <a:t>Customer</a:t>
            </a:r>
            <a:endParaRPr lang="en-US" dirty="0"/>
          </a:p>
        </p:txBody>
      </p:sp>
      <p:sp>
        <p:nvSpPr>
          <p:cNvPr id="28" name="TextBox 27"/>
          <p:cNvSpPr txBox="1"/>
          <p:nvPr/>
        </p:nvSpPr>
        <p:spPr>
          <a:xfrm>
            <a:off x="2100726" y="3449369"/>
            <a:ext cx="1630575" cy="338554"/>
          </a:xfrm>
          <a:prstGeom prst="rect">
            <a:avLst/>
          </a:prstGeom>
          <a:noFill/>
        </p:spPr>
        <p:txBody>
          <a:bodyPr wrap="none" rtlCol="0">
            <a:spAutoFit/>
          </a:bodyPr>
          <a:lstStyle/>
          <a:p>
            <a:r>
              <a:rPr lang="en-US" sz="1600" dirty="0"/>
              <a:t> </a:t>
            </a:r>
            <a:r>
              <a:rPr lang="en-US" sz="1600" dirty="0" smtClean="0"/>
              <a:t>   Send request</a:t>
            </a:r>
            <a:endParaRPr lang="en-US" sz="1600" dirty="0"/>
          </a:p>
        </p:txBody>
      </p:sp>
      <p:pic>
        <p:nvPicPr>
          <p:cNvPr id="34" name="Picture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3754" y="3244484"/>
            <a:ext cx="1196624" cy="998367"/>
          </a:xfrm>
          <a:prstGeom prst="rect">
            <a:avLst/>
          </a:prstGeom>
        </p:spPr>
      </p:pic>
      <p:sp>
        <p:nvSpPr>
          <p:cNvPr id="35" name="TextBox 34"/>
          <p:cNvSpPr txBox="1"/>
          <p:nvPr/>
        </p:nvSpPr>
        <p:spPr>
          <a:xfrm>
            <a:off x="6778057" y="4244968"/>
            <a:ext cx="1107996" cy="369332"/>
          </a:xfrm>
          <a:prstGeom prst="rect">
            <a:avLst/>
          </a:prstGeom>
          <a:noFill/>
        </p:spPr>
        <p:txBody>
          <a:bodyPr wrap="none" rtlCol="0">
            <a:spAutoFit/>
          </a:bodyPr>
          <a:lstStyle/>
          <a:p>
            <a:r>
              <a:rPr lang="en-US" dirty="0" smtClean="0"/>
              <a:t>Manager	</a:t>
            </a:r>
          </a:p>
        </p:txBody>
      </p:sp>
      <p:sp>
        <p:nvSpPr>
          <p:cNvPr id="41" name="TextBox 40"/>
          <p:cNvSpPr txBox="1"/>
          <p:nvPr/>
        </p:nvSpPr>
        <p:spPr>
          <a:xfrm>
            <a:off x="5096018" y="3896202"/>
            <a:ext cx="1669047" cy="830997"/>
          </a:xfrm>
          <a:prstGeom prst="rect">
            <a:avLst/>
          </a:prstGeom>
          <a:noFill/>
        </p:spPr>
        <p:txBody>
          <a:bodyPr wrap="none" rtlCol="0">
            <a:spAutoFit/>
          </a:bodyPr>
          <a:lstStyle/>
          <a:p>
            <a:r>
              <a:rPr lang="en-US" sz="1600" dirty="0" smtClean="0"/>
              <a:t>     Check, </a:t>
            </a:r>
            <a:r>
              <a:rPr lang="en-US" sz="1600" dirty="0"/>
              <a:t>then </a:t>
            </a:r>
            <a:endParaRPr lang="en-US" sz="1600" dirty="0" smtClean="0"/>
          </a:p>
          <a:p>
            <a:r>
              <a:rPr lang="en-US" sz="1600" dirty="0" smtClean="0"/>
              <a:t>Accept or </a:t>
            </a:r>
          </a:p>
          <a:p>
            <a:r>
              <a:rPr lang="en-US" sz="1600" dirty="0" smtClean="0"/>
              <a:t>cancel </a:t>
            </a:r>
            <a:r>
              <a:rPr lang="en-US" sz="1600" dirty="0"/>
              <a:t>request</a:t>
            </a:r>
          </a:p>
        </p:txBody>
      </p:sp>
      <p:sp>
        <p:nvSpPr>
          <p:cNvPr id="18" name="Oval 17"/>
          <p:cNvSpPr/>
          <p:nvPr/>
        </p:nvSpPr>
        <p:spPr>
          <a:xfrm>
            <a:off x="2108220" y="3516226"/>
            <a:ext cx="245906" cy="24879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19" name="Oval 18"/>
          <p:cNvSpPr/>
          <p:nvPr/>
        </p:nvSpPr>
        <p:spPr>
          <a:xfrm>
            <a:off x="5175344" y="3940131"/>
            <a:ext cx="245906" cy="24879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Tree>
    <p:extLst>
      <p:ext uri="{BB962C8B-B14F-4D97-AF65-F5344CB8AC3E}">
        <p14:creationId xmlns:p14="http://schemas.microsoft.com/office/powerpoint/2010/main" val="1218349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500"/>
                                        <p:tgtEl>
                                          <p:spTgt spid="3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fade">
                                      <p:cBhvr>
                                        <p:cTn id="5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p:bldP spid="16" grpId="0" animBg="1"/>
      <p:bldP spid="25" grpId="0" animBg="1"/>
      <p:bldP spid="7" grpId="0"/>
      <p:bldP spid="31" grpId="0"/>
      <p:bldP spid="28" grpId="0"/>
      <p:bldP spid="35" grpId="0"/>
      <p:bldP spid="41" grpId="0"/>
      <p:bldP spid="18"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377" y="259644"/>
            <a:ext cx="6347713" cy="1320800"/>
          </a:xfrm>
        </p:spPr>
        <p:txBody>
          <a:bodyPr>
            <a:normAutofit/>
          </a:bodyPr>
          <a:lstStyle/>
          <a:p>
            <a:r>
              <a:rPr lang="en-US" dirty="0" smtClean="0"/>
              <a:t>Project Features</a:t>
            </a:r>
            <a:br>
              <a:rPr lang="en-US" dirty="0" smtClean="0"/>
            </a:br>
            <a:r>
              <a:rPr lang="en-US" dirty="0" smtClean="0"/>
              <a:t>	</a:t>
            </a:r>
            <a:r>
              <a:rPr lang="en-US" sz="3200" dirty="0" smtClean="0">
                <a:solidFill>
                  <a:schemeClr val="accent2">
                    <a:lumMod val="50000"/>
                  </a:schemeClr>
                </a:solidFill>
              </a:rPr>
              <a:t>Management</a:t>
            </a:r>
            <a:endParaRPr lang="vi-VN" dirty="0"/>
          </a:p>
        </p:txBody>
      </p:sp>
      <p:pic>
        <p:nvPicPr>
          <p:cNvPr id="1030" name="Picture 6"/>
          <p:cNvPicPr>
            <a:picLocks noGrp="1" noChangeAspect="1" noChangeArrowheads="1"/>
          </p:cNvPicPr>
          <p:nvPr>
            <p:ph idx="1"/>
          </p:nvPr>
        </p:nvPicPr>
        <p:blipFill>
          <a:blip r:embed="rId2"/>
          <a:stretch>
            <a:fillRect/>
          </a:stretch>
        </p:blipFill>
        <p:spPr bwMode="auto">
          <a:xfrm>
            <a:off x="2989501" y="4853628"/>
            <a:ext cx="2352381" cy="1638095"/>
          </a:xfrm>
          <a:prstGeom prst="rect">
            <a:avLst/>
          </a:prstGeom>
          <a:noFill/>
          <a:ln w="9525">
            <a:noFill/>
            <a:miter lim="800000"/>
            <a:headEnd/>
            <a:tailEnd/>
          </a:ln>
        </p:spPr>
      </p:pic>
      <p:sp>
        <p:nvSpPr>
          <p:cNvPr id="4" name="Footer Placeholder 3"/>
          <p:cNvSpPr>
            <a:spLocks noGrp="1"/>
          </p:cNvSpPr>
          <p:nvPr>
            <p:ph type="ftr" sz="quarter" idx="11"/>
          </p:nvPr>
        </p:nvSpPr>
        <p:spPr/>
        <p:txBody>
          <a:bodyPr/>
          <a:lstStyle/>
          <a:p>
            <a:r>
              <a:rPr lang="en-US" smtClean="0"/>
              <a:t>Capstone Project Defense - Office Rental Service</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13</a:t>
            </a:fld>
            <a:endParaRPr lang="en-US" dirty="0"/>
          </a:p>
        </p:txBody>
      </p:sp>
      <p:sp>
        <p:nvSpPr>
          <p:cNvPr id="7" name="TextBox 6"/>
          <p:cNvSpPr txBox="1"/>
          <p:nvPr/>
        </p:nvSpPr>
        <p:spPr>
          <a:xfrm>
            <a:off x="3528842" y="4357543"/>
            <a:ext cx="1050288" cy="369332"/>
          </a:xfrm>
          <a:prstGeom prst="rect">
            <a:avLst/>
          </a:prstGeom>
          <a:noFill/>
        </p:spPr>
        <p:txBody>
          <a:bodyPr wrap="none" rtlCol="0">
            <a:spAutoFit/>
          </a:bodyPr>
          <a:lstStyle/>
          <a:p>
            <a:r>
              <a:rPr lang="en-US" dirty="0" smtClean="0"/>
              <a:t>Manager</a:t>
            </a:r>
            <a:endParaRPr lang="en-US" dirty="0"/>
          </a:p>
        </p:txBody>
      </p:sp>
      <p:sp>
        <p:nvSpPr>
          <p:cNvPr id="9" name="TextBox 8"/>
          <p:cNvSpPr txBox="1"/>
          <p:nvPr/>
        </p:nvSpPr>
        <p:spPr>
          <a:xfrm>
            <a:off x="7231919" y="6304002"/>
            <a:ext cx="1388778" cy="369332"/>
          </a:xfrm>
          <a:prstGeom prst="rect">
            <a:avLst/>
          </a:prstGeom>
          <a:noFill/>
        </p:spPr>
        <p:txBody>
          <a:bodyPr wrap="none" rtlCol="0">
            <a:spAutoFit/>
          </a:bodyPr>
          <a:lstStyle/>
          <a:p>
            <a:r>
              <a:rPr lang="en-US" dirty="0" smtClean="0"/>
              <a:t>Rental item</a:t>
            </a:r>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3600" y="1208413"/>
            <a:ext cx="1355038" cy="130210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6015" y="3143487"/>
            <a:ext cx="1220586" cy="1220586"/>
          </a:xfrm>
          <a:prstGeom prst="rect">
            <a:avLst/>
          </a:prstGeom>
        </p:spPr>
      </p:pic>
      <p:sp>
        <p:nvSpPr>
          <p:cNvPr id="12" name="TextBox 11"/>
          <p:cNvSpPr txBox="1"/>
          <p:nvPr/>
        </p:nvSpPr>
        <p:spPr>
          <a:xfrm>
            <a:off x="7440440" y="4419631"/>
            <a:ext cx="1080745" cy="369332"/>
          </a:xfrm>
          <a:prstGeom prst="rect">
            <a:avLst/>
          </a:prstGeom>
          <a:noFill/>
        </p:spPr>
        <p:txBody>
          <a:bodyPr wrap="none" rtlCol="0">
            <a:spAutoFit/>
          </a:bodyPr>
          <a:lstStyle/>
          <a:p>
            <a:r>
              <a:rPr lang="en-US" dirty="0" smtClean="0"/>
              <a:t>Contract</a:t>
            </a:r>
            <a:endParaRPr lang="en-US" dirty="0"/>
          </a:p>
        </p:txBody>
      </p:sp>
      <p:sp>
        <p:nvSpPr>
          <p:cNvPr id="13" name="TextBox 12"/>
          <p:cNvSpPr txBox="1"/>
          <p:nvPr/>
        </p:nvSpPr>
        <p:spPr>
          <a:xfrm>
            <a:off x="7165523" y="2627321"/>
            <a:ext cx="1521570" cy="369332"/>
          </a:xfrm>
          <a:prstGeom prst="rect">
            <a:avLst/>
          </a:prstGeom>
          <a:noFill/>
        </p:spPr>
        <p:txBody>
          <a:bodyPr wrap="none" rtlCol="0">
            <a:spAutoFit/>
          </a:bodyPr>
          <a:lstStyle/>
          <a:p>
            <a:r>
              <a:rPr lang="en-US" dirty="0" smtClean="0"/>
              <a:t>Appointment</a:t>
            </a:r>
            <a:endParaRPr lang="en-US" dirty="0"/>
          </a:p>
        </p:txBody>
      </p:sp>
      <p:pic>
        <p:nvPicPr>
          <p:cNvPr id="1026" name="Picture 2"/>
          <p:cNvPicPr>
            <a:picLocks noChangeAspect="1" noChangeArrowheads="1"/>
          </p:cNvPicPr>
          <p:nvPr/>
        </p:nvPicPr>
        <p:blipFill>
          <a:blip r:embed="rId5"/>
          <a:srcRect/>
          <a:stretch>
            <a:fillRect/>
          </a:stretch>
        </p:blipFill>
        <p:spPr bwMode="auto">
          <a:xfrm>
            <a:off x="3366717" y="928328"/>
            <a:ext cx="1015629" cy="1220934"/>
          </a:xfrm>
          <a:prstGeom prst="rect">
            <a:avLst/>
          </a:prstGeom>
          <a:noFill/>
          <a:ln w="9525">
            <a:noFill/>
            <a:miter lim="800000"/>
            <a:headEnd/>
            <a:tailEnd/>
          </a:ln>
        </p:spPr>
      </p:pic>
      <p:pic>
        <p:nvPicPr>
          <p:cNvPr id="1028" name="Picture 4"/>
          <p:cNvPicPr>
            <a:picLocks noChangeAspect="1" noChangeArrowheads="1"/>
          </p:cNvPicPr>
          <p:nvPr/>
        </p:nvPicPr>
        <p:blipFill>
          <a:blip r:embed="rId6"/>
          <a:srcRect/>
          <a:stretch>
            <a:fillRect/>
          </a:stretch>
        </p:blipFill>
        <p:spPr bwMode="auto">
          <a:xfrm>
            <a:off x="716139" y="4417837"/>
            <a:ext cx="1638300" cy="1657350"/>
          </a:xfrm>
          <a:prstGeom prst="rect">
            <a:avLst/>
          </a:prstGeom>
          <a:noFill/>
          <a:ln w="9525">
            <a:noFill/>
            <a:miter lim="800000"/>
            <a:headEnd/>
            <a:tailEnd/>
          </a:ln>
        </p:spPr>
      </p:pic>
      <p:pic>
        <p:nvPicPr>
          <p:cNvPr id="1029" name="Picture 5"/>
          <p:cNvPicPr>
            <a:picLocks noChangeAspect="1" noChangeArrowheads="1"/>
          </p:cNvPicPr>
          <p:nvPr/>
        </p:nvPicPr>
        <p:blipFill>
          <a:blip r:embed="rId7"/>
          <a:srcRect/>
          <a:stretch>
            <a:fillRect/>
          </a:stretch>
        </p:blipFill>
        <p:spPr bwMode="auto">
          <a:xfrm>
            <a:off x="737305" y="1901649"/>
            <a:ext cx="1257300" cy="1609725"/>
          </a:xfrm>
          <a:prstGeom prst="rect">
            <a:avLst/>
          </a:prstGeom>
          <a:noFill/>
          <a:ln w="9525">
            <a:noFill/>
            <a:miter lim="800000"/>
            <a:headEnd/>
            <a:tailEnd/>
          </a:ln>
        </p:spPr>
      </p:pic>
      <p:pic>
        <p:nvPicPr>
          <p:cNvPr id="19" name="Content Placeholder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01583" y="3344952"/>
            <a:ext cx="989983" cy="989983"/>
          </a:xfrm>
          <a:prstGeom prst="rect">
            <a:avLst/>
          </a:prstGeom>
        </p:spPr>
      </p:pic>
      <p:sp>
        <p:nvSpPr>
          <p:cNvPr id="20" name="Right Arrow 19"/>
          <p:cNvSpPr/>
          <p:nvPr/>
        </p:nvSpPr>
        <p:spPr>
          <a:xfrm rot="20175225" flipV="1">
            <a:off x="4712156" y="2997050"/>
            <a:ext cx="2579584" cy="245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rot="15815611" flipV="1">
            <a:off x="3391506" y="2788276"/>
            <a:ext cx="804630" cy="2747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flipV="1">
            <a:off x="5043945" y="4020535"/>
            <a:ext cx="2169655" cy="2353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1926926" flipV="1">
            <a:off x="4778836" y="4929596"/>
            <a:ext cx="2314579" cy="2689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12664207" flipV="1">
            <a:off x="2165279" y="3038403"/>
            <a:ext cx="1335915" cy="2626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rot="9284337" flipV="1">
            <a:off x="2221723" y="4517248"/>
            <a:ext cx="1335915" cy="2626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rot="5188984" flipV="1">
            <a:off x="3865594" y="4930784"/>
            <a:ext cx="630888" cy="2243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3765907" y="6488668"/>
            <a:ext cx="1037463" cy="646331"/>
          </a:xfrm>
          <a:prstGeom prst="rect">
            <a:avLst/>
          </a:prstGeom>
          <a:noFill/>
        </p:spPr>
        <p:txBody>
          <a:bodyPr wrap="none" rtlCol="0">
            <a:spAutoFit/>
          </a:bodyPr>
          <a:lstStyle/>
          <a:p>
            <a:r>
              <a:rPr lang="en-US" dirty="0" smtClean="0"/>
              <a:t>Amenity</a:t>
            </a:r>
          </a:p>
          <a:p>
            <a:endParaRPr lang="en-US" dirty="0"/>
          </a:p>
        </p:txBody>
      </p:sp>
      <p:sp>
        <p:nvSpPr>
          <p:cNvPr id="28" name="TextBox 27"/>
          <p:cNvSpPr txBox="1"/>
          <p:nvPr/>
        </p:nvSpPr>
        <p:spPr>
          <a:xfrm>
            <a:off x="3337489" y="2202340"/>
            <a:ext cx="1002454" cy="369332"/>
          </a:xfrm>
          <a:prstGeom prst="rect">
            <a:avLst/>
          </a:prstGeom>
          <a:noFill/>
        </p:spPr>
        <p:txBody>
          <a:bodyPr wrap="none" rtlCol="0">
            <a:spAutoFit/>
          </a:bodyPr>
          <a:lstStyle/>
          <a:p>
            <a:r>
              <a:rPr lang="en-US" dirty="0" smtClean="0"/>
              <a:t>Request</a:t>
            </a:r>
            <a:endParaRPr lang="en-US" dirty="0"/>
          </a:p>
        </p:txBody>
      </p:sp>
      <p:sp>
        <p:nvSpPr>
          <p:cNvPr id="29" name="TextBox 28"/>
          <p:cNvSpPr txBox="1"/>
          <p:nvPr/>
        </p:nvSpPr>
        <p:spPr>
          <a:xfrm>
            <a:off x="661462" y="3702787"/>
            <a:ext cx="843757" cy="646331"/>
          </a:xfrm>
          <a:prstGeom prst="rect">
            <a:avLst/>
          </a:prstGeom>
          <a:noFill/>
        </p:spPr>
        <p:txBody>
          <a:bodyPr wrap="none" rtlCol="0">
            <a:spAutoFit/>
          </a:bodyPr>
          <a:lstStyle/>
          <a:p>
            <a:r>
              <a:rPr lang="en-US" dirty="0" smtClean="0"/>
              <a:t>Rental</a:t>
            </a:r>
          </a:p>
          <a:p>
            <a:endParaRPr lang="en-US" dirty="0"/>
          </a:p>
        </p:txBody>
      </p:sp>
      <p:sp>
        <p:nvSpPr>
          <p:cNvPr id="30" name="TextBox 29"/>
          <p:cNvSpPr txBox="1"/>
          <p:nvPr/>
        </p:nvSpPr>
        <p:spPr>
          <a:xfrm>
            <a:off x="875952" y="6276653"/>
            <a:ext cx="1029449" cy="369332"/>
          </a:xfrm>
          <a:prstGeom prst="rect">
            <a:avLst/>
          </a:prstGeom>
          <a:noFill/>
        </p:spPr>
        <p:txBody>
          <a:bodyPr wrap="none" rtlCol="0">
            <a:spAutoFit/>
          </a:bodyPr>
          <a:lstStyle/>
          <a:p>
            <a:r>
              <a:rPr lang="en-US" dirty="0" smtClean="0"/>
              <a:t>Statistic</a:t>
            </a:r>
            <a:endParaRPr lang="en-US" dirty="0"/>
          </a:p>
        </p:txBody>
      </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73730" y="5356476"/>
            <a:ext cx="1494762" cy="840720"/>
          </a:xfrm>
          <a:prstGeom prst="rect">
            <a:avLst/>
          </a:prstGeom>
        </p:spPr>
      </p:pic>
    </p:spTree>
    <p:extLst>
      <p:ext uri="{BB962C8B-B14F-4D97-AF65-F5344CB8AC3E}">
        <p14:creationId xmlns:p14="http://schemas.microsoft.com/office/powerpoint/2010/main" val="2049981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par>
                                <p:cTn id="25" presetID="10" presetClass="entr" presetSubtype="0" fill="hold" nodeType="withEffect">
                                  <p:stCondLst>
                                    <p:cond delay="0"/>
                                  </p:stCondLst>
                                  <p:childTnLst>
                                    <p:set>
                                      <p:cBhvr>
                                        <p:cTn id="26" dur="1" fill="hold">
                                          <p:stCondLst>
                                            <p:cond delay="0"/>
                                          </p:stCondLst>
                                        </p:cTn>
                                        <p:tgtEl>
                                          <p:spTgt spid="1029"/>
                                        </p:tgtEl>
                                        <p:attrNameLst>
                                          <p:attrName>style.visibility</p:attrName>
                                        </p:attrNameLst>
                                      </p:cBhvr>
                                      <p:to>
                                        <p:strVal val="visible"/>
                                      </p:to>
                                    </p:set>
                                    <p:animEffect transition="in" filter="fade">
                                      <p:cBhvr>
                                        <p:cTn id="27" dur="500"/>
                                        <p:tgtEl>
                                          <p:spTgt spid="10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par>
                                <p:cTn id="54" presetID="10" presetClass="entr" presetSubtype="0" fill="hold" nodeType="withEffect">
                                  <p:stCondLst>
                                    <p:cond delay="0"/>
                                  </p:stCondLst>
                                  <p:childTnLst>
                                    <p:set>
                                      <p:cBhvr>
                                        <p:cTn id="55" dur="1" fill="hold">
                                          <p:stCondLst>
                                            <p:cond delay="0"/>
                                          </p:stCondLst>
                                        </p:cTn>
                                        <p:tgtEl>
                                          <p:spTgt spid="1028"/>
                                        </p:tgtEl>
                                        <p:attrNameLst>
                                          <p:attrName>style.visibility</p:attrName>
                                        </p:attrNameLst>
                                      </p:cBhvr>
                                      <p:to>
                                        <p:strVal val="visible"/>
                                      </p:to>
                                    </p:set>
                                    <p:animEffect transition="in" filter="fade">
                                      <p:cBhvr>
                                        <p:cTn id="56" dur="500"/>
                                        <p:tgtEl>
                                          <p:spTgt spid="102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par>
                                <p:cTn id="65" presetID="10" presetClass="entr" presetSubtype="0" fill="hold" nodeType="withEffect">
                                  <p:stCondLst>
                                    <p:cond delay="0"/>
                                  </p:stCondLst>
                                  <p:childTnLst>
                                    <p:set>
                                      <p:cBhvr>
                                        <p:cTn id="66" dur="1" fill="hold">
                                          <p:stCondLst>
                                            <p:cond delay="0"/>
                                          </p:stCondLst>
                                        </p:cTn>
                                        <p:tgtEl>
                                          <p:spTgt spid="1030"/>
                                        </p:tgtEl>
                                        <p:attrNameLst>
                                          <p:attrName>style.visibility</p:attrName>
                                        </p:attrNameLst>
                                      </p:cBhvr>
                                      <p:to>
                                        <p:strVal val="visible"/>
                                      </p:to>
                                    </p:set>
                                    <p:animEffect transition="in" filter="fade">
                                      <p:cBhvr>
                                        <p:cTn id="67" dur="500"/>
                                        <p:tgtEl>
                                          <p:spTgt spid="103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500"/>
                                        <p:tgtEl>
                                          <p:spTgt spid="27"/>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fade">
                                      <p:cBhvr>
                                        <p:cTn id="75" dur="500"/>
                                        <p:tgtEl>
                                          <p:spTgt spid="23"/>
                                        </p:tgtEl>
                                      </p:cBhvr>
                                    </p:animEffect>
                                  </p:childTnLst>
                                </p:cTn>
                              </p:par>
                              <p:par>
                                <p:cTn id="76" presetID="10" presetClass="entr" presetSubtype="0" fill="hold" nodeType="withEffect">
                                  <p:stCondLst>
                                    <p:cond delay="0"/>
                                  </p:stCondLst>
                                  <p:childTnLst>
                                    <p:set>
                                      <p:cBhvr>
                                        <p:cTn id="77" dur="1" fill="hold">
                                          <p:stCondLst>
                                            <p:cond delay="0"/>
                                          </p:stCondLst>
                                        </p:cTn>
                                        <p:tgtEl>
                                          <p:spTgt spid="3"/>
                                        </p:tgtEl>
                                        <p:attrNameLst>
                                          <p:attrName>style.visibility</p:attrName>
                                        </p:attrNameLst>
                                      </p:cBhvr>
                                      <p:to>
                                        <p:strVal val="visible"/>
                                      </p:to>
                                    </p:set>
                                    <p:animEffect transition="in" filter="fade">
                                      <p:cBhvr>
                                        <p:cTn id="78" dur="500"/>
                                        <p:tgtEl>
                                          <p:spTgt spid="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Effect transition="in" filter="fade">
                                      <p:cBhvr>
                                        <p:cTn id="8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P spid="13" grpId="0"/>
      <p:bldP spid="20" grpId="0" animBg="1"/>
      <p:bldP spid="21" grpId="0" animBg="1"/>
      <p:bldP spid="22" grpId="0" animBg="1"/>
      <p:bldP spid="23" grpId="0" animBg="1"/>
      <p:bldP spid="24" grpId="0" animBg="1"/>
      <p:bldP spid="25" grpId="0" animBg="1"/>
      <p:bldP spid="26" grpId="0" animBg="1"/>
      <p:bldP spid="27" grpId="0"/>
      <p:bldP spid="28" grpId="0"/>
      <p:bldP spid="29" grpId="0"/>
      <p:bldP spid="3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Features</a:t>
            </a:r>
            <a:br>
              <a:rPr lang="en-US" dirty="0" smtClean="0"/>
            </a:br>
            <a:r>
              <a:rPr lang="en-US" dirty="0" smtClean="0"/>
              <a:t>	</a:t>
            </a:r>
            <a:r>
              <a:rPr lang="en-US" sz="3200" dirty="0" smtClean="0">
                <a:solidFill>
                  <a:schemeClr val="accent2">
                    <a:lumMod val="50000"/>
                  </a:schemeClr>
                </a:solidFill>
              </a:rPr>
              <a:t>Management</a:t>
            </a:r>
            <a:endParaRPr lang="en-US" dirty="0">
              <a:solidFill>
                <a:schemeClr val="accent2">
                  <a:lumMod val="50000"/>
                </a:schemeClr>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2116" y="3423974"/>
            <a:ext cx="989983" cy="989983"/>
          </a:xfrm>
          <a:prstGeom prst="rect">
            <a:avLst/>
          </a:prstGeom>
        </p:spPr>
      </p:pic>
      <p:sp>
        <p:nvSpPr>
          <p:cNvPr id="4" name="Footer Placeholder 3"/>
          <p:cNvSpPr>
            <a:spLocks noGrp="1"/>
          </p:cNvSpPr>
          <p:nvPr>
            <p:ph type="ftr" sz="quarter" idx="11"/>
          </p:nvPr>
        </p:nvSpPr>
        <p:spPr/>
        <p:txBody>
          <a:bodyPr/>
          <a:lstStyle/>
          <a:p>
            <a:r>
              <a:rPr lang="en-US" smtClean="0"/>
              <a:t>Capstone Project Defense - Office Rental Service</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8" name="Content Placeholder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5570" y="3446893"/>
            <a:ext cx="1159106" cy="967064"/>
          </a:xfrm>
          <a:prstGeom prst="rect">
            <a:avLst/>
          </a:prstGeom>
        </p:spPr>
      </p:pic>
      <p:sp>
        <p:nvSpPr>
          <p:cNvPr id="10" name="TextBox 9"/>
          <p:cNvSpPr txBox="1"/>
          <p:nvPr/>
        </p:nvSpPr>
        <p:spPr>
          <a:xfrm>
            <a:off x="1914531" y="4583320"/>
            <a:ext cx="833883" cy="369332"/>
          </a:xfrm>
          <a:prstGeom prst="rect">
            <a:avLst/>
          </a:prstGeom>
          <a:noFill/>
        </p:spPr>
        <p:txBody>
          <a:bodyPr wrap="none" rtlCol="0">
            <a:spAutoFit/>
          </a:bodyPr>
          <a:lstStyle/>
          <a:p>
            <a:r>
              <a:rPr lang="en-US" dirty="0" smtClean="0"/>
              <a:t>Admin</a:t>
            </a:r>
            <a:endParaRPr lang="en-US" dirty="0"/>
          </a:p>
        </p:txBody>
      </p:sp>
      <p:sp>
        <p:nvSpPr>
          <p:cNvPr id="12" name="TextBox 11"/>
          <p:cNvSpPr txBox="1"/>
          <p:nvPr/>
        </p:nvSpPr>
        <p:spPr>
          <a:xfrm>
            <a:off x="5534644" y="4512467"/>
            <a:ext cx="643125" cy="369332"/>
          </a:xfrm>
          <a:prstGeom prst="rect">
            <a:avLst/>
          </a:prstGeom>
          <a:noFill/>
        </p:spPr>
        <p:txBody>
          <a:bodyPr wrap="none" rtlCol="0">
            <a:spAutoFit/>
          </a:bodyPr>
          <a:lstStyle/>
          <a:p>
            <a:r>
              <a:rPr lang="en-US" dirty="0" smtClean="0"/>
              <a:t>User</a:t>
            </a:r>
            <a:endParaRPr lang="en-US" dirty="0"/>
          </a:p>
        </p:txBody>
      </p:sp>
      <p:sp>
        <p:nvSpPr>
          <p:cNvPr id="15" name="Right Arrow 14"/>
          <p:cNvSpPr/>
          <p:nvPr/>
        </p:nvSpPr>
        <p:spPr>
          <a:xfrm flipV="1">
            <a:off x="3350619" y="3918965"/>
            <a:ext cx="1416430" cy="2352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749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solidFill>
                <a:schemeClr val="accent2">
                  <a:lumMod val="50000"/>
                </a:schemeClr>
              </a:solidFill>
            </a:endParaRPr>
          </a:p>
        </p:txBody>
      </p:sp>
      <p:sp>
        <p:nvSpPr>
          <p:cNvPr id="3" name="Content Placeholder 2"/>
          <p:cNvSpPr>
            <a:spLocks noGrp="1"/>
          </p:cNvSpPr>
          <p:nvPr>
            <p:ph idx="1"/>
          </p:nvPr>
        </p:nvSpPr>
        <p:spPr/>
        <p:txBody>
          <a:bodyPr>
            <a:normAutofit/>
          </a:bodyPr>
          <a:lstStyle/>
          <a:p>
            <a:r>
              <a:rPr lang="en-US" dirty="0" smtClean="0"/>
              <a:t>Pros:</a:t>
            </a:r>
          </a:p>
          <a:p>
            <a:pPr lvl="1" fontAlgn="base"/>
            <a:r>
              <a:rPr lang="vi-VN" dirty="0" smtClean="0"/>
              <a:t>Providing </a:t>
            </a:r>
            <a:r>
              <a:rPr lang="vi-VN" dirty="0"/>
              <a:t>search engines criteria: price, location</a:t>
            </a:r>
            <a:r>
              <a:rPr lang="en-US" dirty="0"/>
              <a:t>, amenities</a:t>
            </a:r>
            <a:r>
              <a:rPr lang="vi-VN" dirty="0" smtClean="0"/>
              <a:t>...</a:t>
            </a:r>
            <a:endParaRPr lang="en-US" dirty="0"/>
          </a:p>
          <a:p>
            <a:pPr lvl="1" fontAlgn="base"/>
            <a:r>
              <a:rPr lang="en-US" dirty="0" smtClean="0"/>
              <a:t>Making an appointment easily.</a:t>
            </a:r>
            <a:endParaRPr lang="en-US" dirty="0"/>
          </a:p>
          <a:p>
            <a:pPr lvl="1" fontAlgn="base"/>
            <a:r>
              <a:rPr lang="en-US" dirty="0" smtClean="0"/>
              <a:t>Manage contract easily.</a:t>
            </a:r>
            <a:endParaRPr lang="en-US" dirty="0"/>
          </a:p>
          <a:p>
            <a:pPr lvl="1" fontAlgn="base"/>
            <a:r>
              <a:rPr lang="en-US" dirty="0" smtClean="0"/>
              <a:t>The customer’s requests are automatically suggest by system.</a:t>
            </a:r>
            <a:endParaRPr lang="en-US" dirty="0"/>
          </a:p>
          <a:p>
            <a:pPr lvl="1" fontAlgn="base"/>
            <a:r>
              <a:rPr lang="en-US" dirty="0" smtClean="0"/>
              <a:t>Helping staff easily to manage and update their jobs by mobile application.</a:t>
            </a:r>
            <a:endParaRPr lang="en-US" dirty="0"/>
          </a:p>
          <a:p>
            <a:pPr lvl="1"/>
            <a:endParaRPr lang="en-US" dirty="0"/>
          </a:p>
        </p:txBody>
      </p:sp>
      <p:sp>
        <p:nvSpPr>
          <p:cNvPr id="4" name="Footer Placeholder 3"/>
          <p:cNvSpPr>
            <a:spLocks noGrp="1"/>
          </p:cNvSpPr>
          <p:nvPr>
            <p:ph type="ftr" sz="quarter" idx="11"/>
          </p:nvPr>
        </p:nvSpPr>
        <p:spPr/>
        <p:txBody>
          <a:bodyPr/>
          <a:lstStyle/>
          <a:p>
            <a:r>
              <a:rPr lang="en-US" smtClean="0"/>
              <a:t>Capstone Project Defense - Office Rental Service</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396818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solidFill>
                <a:schemeClr val="accent2">
                  <a:lumMod val="50000"/>
                </a:schemeClr>
              </a:solidFill>
            </a:endParaRPr>
          </a:p>
        </p:txBody>
      </p:sp>
      <p:sp>
        <p:nvSpPr>
          <p:cNvPr id="3" name="Content Placeholder 2"/>
          <p:cNvSpPr>
            <a:spLocks noGrp="1"/>
          </p:cNvSpPr>
          <p:nvPr>
            <p:ph idx="1"/>
          </p:nvPr>
        </p:nvSpPr>
        <p:spPr/>
        <p:txBody>
          <a:bodyPr>
            <a:normAutofit/>
          </a:bodyPr>
          <a:lstStyle/>
          <a:p>
            <a:r>
              <a:rPr lang="en-US" dirty="0" smtClean="0"/>
              <a:t>Cons:</a:t>
            </a:r>
          </a:p>
          <a:p>
            <a:pPr lvl="1" fontAlgn="base"/>
            <a:r>
              <a:rPr lang="en-US" dirty="0" smtClean="0"/>
              <a:t>Owner of</a:t>
            </a:r>
            <a:r>
              <a:rPr lang="vi-VN" dirty="0" smtClean="0"/>
              <a:t> </a:t>
            </a:r>
            <a:r>
              <a:rPr lang="vi-VN" dirty="0"/>
              <a:t>the office must contact us to post their information.</a:t>
            </a:r>
            <a:endParaRPr lang="en-US" dirty="0"/>
          </a:p>
          <a:p>
            <a:pPr lvl="1" fontAlgn="base"/>
            <a:r>
              <a:rPr lang="vi-VN" dirty="0" smtClean="0"/>
              <a:t>The </a:t>
            </a:r>
            <a:r>
              <a:rPr lang="vi-VN" dirty="0"/>
              <a:t>function of notification system is limited.</a:t>
            </a:r>
            <a:endParaRPr lang="en-US" dirty="0"/>
          </a:p>
          <a:p>
            <a:pPr lvl="1"/>
            <a:r>
              <a:rPr lang="en-US" dirty="0" smtClean="0"/>
              <a:t>Only in Ho Chi Minh city.</a:t>
            </a:r>
            <a:endParaRPr lang="en-US" dirty="0"/>
          </a:p>
          <a:p>
            <a:pPr lvl="1"/>
            <a:endParaRPr lang="en-US" dirty="0"/>
          </a:p>
        </p:txBody>
      </p:sp>
      <p:sp>
        <p:nvSpPr>
          <p:cNvPr id="4" name="Footer Placeholder 3"/>
          <p:cNvSpPr>
            <a:spLocks noGrp="1"/>
          </p:cNvSpPr>
          <p:nvPr>
            <p:ph type="ftr" sz="quarter" idx="11"/>
          </p:nvPr>
        </p:nvSpPr>
        <p:spPr/>
        <p:txBody>
          <a:bodyPr/>
          <a:lstStyle/>
          <a:p>
            <a:r>
              <a:rPr lang="en-US" smtClean="0"/>
              <a:t>Capstone Project Defense - Office Rental Service</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290215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Development </a:t>
            </a:r>
            <a:br>
              <a:rPr lang="en-US" dirty="0"/>
            </a:br>
            <a:endParaRPr lang="en-US" dirty="0"/>
          </a:p>
        </p:txBody>
      </p:sp>
      <p:sp>
        <p:nvSpPr>
          <p:cNvPr id="3" name="Content Placeholder 2"/>
          <p:cNvSpPr>
            <a:spLocks noGrp="1"/>
          </p:cNvSpPr>
          <p:nvPr>
            <p:ph idx="1"/>
          </p:nvPr>
        </p:nvSpPr>
        <p:spPr/>
        <p:txBody>
          <a:bodyPr/>
          <a:lstStyle/>
          <a:p>
            <a:r>
              <a:rPr lang="en-US" dirty="0" smtClean="0"/>
              <a:t>Mobile application for customer.</a:t>
            </a:r>
          </a:p>
          <a:p>
            <a:r>
              <a:rPr lang="en-US" dirty="0" smtClean="0"/>
              <a:t>Owner can create and manage their office.</a:t>
            </a:r>
          </a:p>
          <a:p>
            <a:r>
              <a:rPr lang="en-US" dirty="0" smtClean="0"/>
              <a:t>Extend system for different locations.</a:t>
            </a:r>
          </a:p>
          <a:p>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Capstone Project Defense - Office Rental Service</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3986005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609600" y="609599"/>
            <a:ext cx="6347714" cy="5095741"/>
          </a:xfrm>
        </p:spPr>
        <p:txBody>
          <a:bodyPr/>
          <a:lstStyle/>
          <a:p>
            <a:pPr algn="ctr"/>
            <a:r>
              <a:rPr lang="en-US" dirty="0" smtClean="0">
                <a:latin typeface="Tahoma" panose="020B0604030504040204" pitchFamily="34" charset="0"/>
                <a:ea typeface="Tahoma" panose="020B0604030504040204" pitchFamily="34" charset="0"/>
                <a:cs typeface="Tahoma" panose="020B0604030504040204" pitchFamily="34" charset="0"/>
              </a:rPr>
              <a:t>Q&amp;A</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 name="Footer Placeholder 3"/>
          <p:cNvSpPr>
            <a:spLocks noGrp="1"/>
          </p:cNvSpPr>
          <p:nvPr>
            <p:ph type="ftr" sz="quarter" idx="11"/>
          </p:nvPr>
        </p:nvSpPr>
        <p:spPr>
          <a:xfrm>
            <a:off x="770465" y="6041362"/>
            <a:ext cx="4622973" cy="365125"/>
          </a:xfrm>
        </p:spPr>
        <p:txBody>
          <a:bodyPr/>
          <a:lstStyle/>
          <a:p>
            <a:r>
              <a:rPr lang="en-US" smtClean="0"/>
              <a:t>Capstone Project Defense - Office Rental Service</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397675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0626" y="152003"/>
            <a:ext cx="6347713" cy="695325"/>
          </a:xfrm>
        </p:spPr>
        <p:txBody>
          <a:bodyPr/>
          <a:lstStyle/>
          <a:p>
            <a:r>
              <a:rPr lang="en-US" dirty="0" smtClean="0"/>
              <a:t>K-Means Algorithm</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19</a:t>
            </a:fld>
            <a:endParaRPr lang="en-US" dirty="0"/>
          </a:p>
        </p:txBody>
      </p:sp>
      <p:sp>
        <p:nvSpPr>
          <p:cNvPr id="13" name="Rectangle 12"/>
          <p:cNvSpPr/>
          <p:nvPr/>
        </p:nvSpPr>
        <p:spPr>
          <a:xfrm>
            <a:off x="3953768" y="847328"/>
            <a:ext cx="3916390" cy="30405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p:cNvSpPr/>
          <p:nvPr/>
        </p:nvSpPr>
        <p:spPr>
          <a:xfrm>
            <a:off x="4535658" y="1235255"/>
            <a:ext cx="124691" cy="124691"/>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653422" y="1623182"/>
            <a:ext cx="124691" cy="124691"/>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179894" y="1359946"/>
            <a:ext cx="124691" cy="124691"/>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696967" y="1685527"/>
            <a:ext cx="124691" cy="124691"/>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572276" y="2218927"/>
            <a:ext cx="124691" cy="124691"/>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098749" y="2156581"/>
            <a:ext cx="124691" cy="124691"/>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960204" y="2859700"/>
            <a:ext cx="124691" cy="124691"/>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179894" y="2599927"/>
            <a:ext cx="124691" cy="124691"/>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778113" y="2970537"/>
            <a:ext cx="124691" cy="124691"/>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433979" y="3136792"/>
            <a:ext cx="124691" cy="124691"/>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4715767" y="3405223"/>
            <a:ext cx="124691" cy="124691"/>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228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a:t>
            </a:r>
            <a:endParaRPr lang="en-US" dirty="0"/>
          </a:p>
        </p:txBody>
      </p:sp>
      <p:sp>
        <p:nvSpPr>
          <p:cNvPr id="3" name="Content Placeholder 2"/>
          <p:cNvSpPr>
            <a:spLocks noGrp="1"/>
          </p:cNvSpPr>
          <p:nvPr>
            <p:ph idx="1"/>
          </p:nvPr>
        </p:nvSpPr>
        <p:spPr>
          <a:xfrm>
            <a:off x="609599" y="1408670"/>
            <a:ext cx="6347714" cy="4632694"/>
          </a:xfrm>
        </p:spPr>
        <p:txBody>
          <a:bodyPr>
            <a:normAutofit fontScale="92500" lnSpcReduction="10000"/>
          </a:bodyPr>
          <a:lstStyle/>
          <a:p>
            <a:pPr marL="400050" indent="-400050">
              <a:buFont typeface="+mj-lt"/>
              <a:buAutoNum type="romanUcPeriod"/>
            </a:pPr>
            <a:r>
              <a:rPr lang="en-US" dirty="0" smtClean="0"/>
              <a:t>Current Situation</a:t>
            </a:r>
          </a:p>
          <a:p>
            <a:pPr marL="400050" indent="-400050">
              <a:buFont typeface="+mj-lt"/>
              <a:buAutoNum type="romanUcPeriod"/>
            </a:pPr>
            <a:r>
              <a:rPr lang="en-US" dirty="0" smtClean="0"/>
              <a:t>Solution</a:t>
            </a:r>
          </a:p>
          <a:p>
            <a:pPr marL="800100" lvl="1" indent="-400050">
              <a:buFont typeface="+mj-lt"/>
              <a:buAutoNum type="arabicPeriod"/>
            </a:pPr>
            <a:r>
              <a:rPr lang="en-US" dirty="0" smtClean="0"/>
              <a:t>Business Model</a:t>
            </a:r>
          </a:p>
          <a:p>
            <a:pPr marL="800100" lvl="1" indent="-400050">
              <a:buFont typeface="+mj-lt"/>
              <a:buAutoNum type="arabicPeriod"/>
            </a:pPr>
            <a:r>
              <a:rPr lang="en-US" dirty="0" smtClean="0"/>
              <a:t>Revenue Model</a:t>
            </a:r>
          </a:p>
          <a:p>
            <a:pPr marL="800100" lvl="1" indent="-400050">
              <a:buFont typeface="+mj-lt"/>
              <a:buAutoNum type="arabicPeriod"/>
            </a:pPr>
            <a:r>
              <a:rPr lang="en-US" dirty="0" smtClean="0"/>
              <a:t>System Component</a:t>
            </a:r>
          </a:p>
          <a:p>
            <a:pPr marL="400050" indent="-400050">
              <a:buFont typeface="+mj-lt"/>
              <a:buAutoNum type="romanUcPeriod"/>
            </a:pPr>
            <a:r>
              <a:rPr lang="en-US" dirty="0" smtClean="0"/>
              <a:t>Project Features</a:t>
            </a:r>
          </a:p>
          <a:p>
            <a:pPr marL="800100" lvl="1" indent="-400050">
              <a:buFont typeface="+mj-lt"/>
              <a:buAutoNum type="arabicPeriod"/>
            </a:pPr>
            <a:r>
              <a:rPr lang="en-US" dirty="0"/>
              <a:t>Search Office - Request Appointment - Create Contract</a:t>
            </a:r>
          </a:p>
          <a:p>
            <a:pPr marL="800100" lvl="1" indent="-400050">
              <a:buFont typeface="+mj-lt"/>
              <a:buAutoNum type="arabicPeriod"/>
            </a:pPr>
            <a:r>
              <a:rPr lang="en-US" dirty="0"/>
              <a:t>Request Office</a:t>
            </a:r>
          </a:p>
          <a:p>
            <a:pPr marL="800100" lvl="1" indent="-400050">
              <a:buFont typeface="+mj-lt"/>
              <a:buAutoNum type="arabicPeriod"/>
            </a:pPr>
            <a:r>
              <a:rPr lang="en-US" dirty="0"/>
              <a:t>Request Rental/Repair</a:t>
            </a:r>
          </a:p>
          <a:p>
            <a:pPr marL="800100" lvl="1" indent="-400050">
              <a:buFont typeface="+mj-lt"/>
              <a:buAutoNum type="arabicPeriod"/>
            </a:pPr>
            <a:r>
              <a:rPr lang="en-US" dirty="0"/>
              <a:t>Extend and Return contract</a:t>
            </a:r>
          </a:p>
          <a:p>
            <a:pPr marL="800100" lvl="1" indent="-400050">
              <a:buFont typeface="+mj-lt"/>
              <a:buAutoNum type="arabicPeriod"/>
            </a:pPr>
            <a:r>
              <a:rPr lang="en-US" dirty="0" smtClean="0"/>
              <a:t>Statistic and Management</a:t>
            </a:r>
          </a:p>
          <a:p>
            <a:pPr marL="400050" indent="-400050">
              <a:buFont typeface="+mj-lt"/>
              <a:buAutoNum type="romanUcPeriod"/>
            </a:pPr>
            <a:r>
              <a:rPr lang="en-US" dirty="0" smtClean="0"/>
              <a:t>Pros and Cons</a:t>
            </a:r>
          </a:p>
          <a:p>
            <a:pPr marL="400050" indent="-400050">
              <a:buFont typeface="+mj-lt"/>
              <a:buAutoNum type="romanUcPeriod"/>
            </a:pPr>
            <a:r>
              <a:rPr lang="en-US" dirty="0" smtClean="0"/>
              <a:t>Future Development </a:t>
            </a:r>
            <a:endParaRPr lang="en-US" dirty="0"/>
          </a:p>
        </p:txBody>
      </p:sp>
      <p:sp>
        <p:nvSpPr>
          <p:cNvPr id="5" name="Footer Placeholder 4"/>
          <p:cNvSpPr>
            <a:spLocks noGrp="1"/>
          </p:cNvSpPr>
          <p:nvPr>
            <p:ph type="ftr" sz="quarter" idx="11"/>
          </p:nvPr>
        </p:nvSpPr>
        <p:spPr/>
        <p:txBody>
          <a:bodyPr/>
          <a:lstStyle/>
          <a:p>
            <a:r>
              <a:rPr lang="en-US" smtClean="0"/>
              <a:t>Capstone Project Defense - Office Rental Service</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2081938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animEffect transition="in" filter="fade">
                                      <p:cBhvr>
                                        <p:cTn id="5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0626" y="152003"/>
            <a:ext cx="6347713" cy="695325"/>
          </a:xfrm>
        </p:spPr>
        <p:txBody>
          <a:bodyPr/>
          <a:lstStyle/>
          <a:p>
            <a:r>
              <a:rPr lang="en-US" dirty="0" smtClean="0"/>
              <a:t>K-Means Algorithm</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20</a:t>
            </a:fld>
            <a:endParaRPr lang="en-US" dirty="0"/>
          </a:p>
        </p:txBody>
      </p:sp>
      <p:sp>
        <p:nvSpPr>
          <p:cNvPr id="10" name="Rectangle 9"/>
          <p:cNvSpPr/>
          <p:nvPr/>
        </p:nvSpPr>
        <p:spPr>
          <a:xfrm>
            <a:off x="770982" y="1875291"/>
            <a:ext cx="1311819" cy="370309"/>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200">
                <a:effectLst/>
                <a:latin typeface="Cambria" panose="02040503050406030204" pitchFamily="18" charset="0"/>
                <a:ea typeface="Calibri" panose="020F0502020204030204" pitchFamily="34" charset="0"/>
                <a:cs typeface="Times New Roman" panose="02020603050405020304" pitchFamily="18" charset="0"/>
              </a:rPr>
              <a:t>Calculate K</a:t>
            </a:r>
          </a:p>
        </p:txBody>
      </p:sp>
      <p:sp>
        <p:nvSpPr>
          <p:cNvPr id="11" name="Rectangle 10"/>
          <p:cNvSpPr/>
          <p:nvPr/>
        </p:nvSpPr>
        <p:spPr>
          <a:xfrm>
            <a:off x="621389" y="2720058"/>
            <a:ext cx="1611005" cy="370309"/>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200">
                <a:effectLst/>
                <a:latin typeface="Cambria" panose="02040503050406030204" pitchFamily="18" charset="0"/>
                <a:ea typeface="Calibri" panose="020F0502020204030204" pitchFamily="34" charset="0"/>
                <a:cs typeface="Times New Roman" panose="02020603050405020304" pitchFamily="18" charset="0"/>
              </a:rPr>
              <a:t>Normalize data</a:t>
            </a:r>
          </a:p>
        </p:txBody>
      </p:sp>
      <p:sp>
        <p:nvSpPr>
          <p:cNvPr id="12" name="Rectangle 11"/>
          <p:cNvSpPr/>
          <p:nvPr/>
        </p:nvSpPr>
        <p:spPr>
          <a:xfrm>
            <a:off x="333709" y="3598578"/>
            <a:ext cx="2186364" cy="370309"/>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200">
                <a:effectLst/>
                <a:latin typeface="Cambria" panose="02040503050406030204" pitchFamily="18" charset="0"/>
                <a:ea typeface="Calibri" panose="020F0502020204030204" pitchFamily="34" charset="0"/>
                <a:cs typeface="Times New Roman" panose="02020603050405020304" pitchFamily="18" charset="0"/>
              </a:rPr>
              <a:t>Group data in K groups</a:t>
            </a:r>
          </a:p>
        </p:txBody>
      </p:sp>
      <p:sp>
        <p:nvSpPr>
          <p:cNvPr id="17" name="Flowchart: Terminator 16"/>
          <p:cNvSpPr/>
          <p:nvPr/>
        </p:nvSpPr>
        <p:spPr>
          <a:xfrm>
            <a:off x="851533" y="880087"/>
            <a:ext cx="1139211" cy="590179"/>
          </a:xfrm>
          <a:prstGeom prst="flowChartTerminator">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200">
                <a:effectLst/>
                <a:latin typeface="Cambria" panose="02040503050406030204" pitchFamily="18" charset="0"/>
                <a:ea typeface="Calibri" panose="020F0502020204030204" pitchFamily="34" charset="0"/>
                <a:cs typeface="Times New Roman" panose="02020603050405020304" pitchFamily="18" charset="0"/>
              </a:rPr>
              <a:t>Start</a:t>
            </a:r>
          </a:p>
        </p:txBody>
      </p:sp>
      <p:cxnSp>
        <p:nvCxnSpPr>
          <p:cNvPr id="18" name="Straight Arrow Connector 17"/>
          <p:cNvCxnSpPr/>
          <p:nvPr/>
        </p:nvCxnSpPr>
        <p:spPr>
          <a:xfrm>
            <a:off x="1421139" y="1470266"/>
            <a:ext cx="5753" cy="405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1426892" y="2245600"/>
            <a:ext cx="0" cy="474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1426892" y="3090366"/>
            <a:ext cx="0" cy="508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p:cNvSpPr txBox="1"/>
              <p:nvPr/>
            </p:nvSpPr>
            <p:spPr>
              <a:xfrm>
                <a:off x="5143711" y="1175176"/>
                <a:ext cx="866006" cy="372410"/>
              </a:xfrm>
              <a:prstGeom prst="rect">
                <a:avLst/>
              </a:prstGeom>
              <a:noFill/>
            </p:spPr>
            <p:txBody>
              <a:bodyPr wrap="none" rtlCol="0">
                <a:spAutoFit/>
              </a:bodyPr>
              <a:lstStyle/>
              <a:p>
                <a:r>
                  <a:rPr lang="en-US" dirty="0" smtClean="0"/>
                  <a:t>K = </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𝑛</m:t>
                        </m:r>
                      </m:e>
                    </m:rad>
                  </m:oMath>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5143711" y="1175176"/>
                <a:ext cx="866006" cy="372410"/>
              </a:xfrm>
              <a:prstGeom prst="rect">
                <a:avLst/>
              </a:prstGeom>
              <a:blipFill rotWithShape="0">
                <a:blip r:embed="rId2"/>
                <a:stretch>
                  <a:fillRect l="-6338" t="-9836"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4094789" y="1748823"/>
                <a:ext cx="2797561" cy="6183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m:t>normalized</m:t>
                      </m:r>
                      <m:r>
                        <a:rPr lang="en-US" i="0">
                          <a:latin typeface="Cambria Math" panose="02040503050406030204" pitchFamily="18" charset="0"/>
                        </a:rPr>
                        <m:t>=</m:t>
                      </m:r>
                      <m:f>
                        <m:fPr>
                          <m:ctrlPr>
                            <a:rPr lang="en-US" i="1">
                              <a:latin typeface="Cambria Math" panose="02040503050406030204" pitchFamily="18" charset="0"/>
                            </a:rPr>
                          </m:ctrlPr>
                        </m:fPr>
                        <m:num>
                          <m:r>
                            <m:rPr>
                              <m:sty m:val="p"/>
                            </m:rPr>
                            <a:rPr lang="en-US" i="0">
                              <a:latin typeface="Cambria Math" panose="02040503050406030204" pitchFamily="18" charset="0"/>
                            </a:rPr>
                            <m:t>data</m:t>
                          </m:r>
                          <m:r>
                            <a:rPr lang="en-US" i="0">
                              <a:latin typeface="Cambria Math" panose="02040503050406030204" pitchFamily="18" charset="0"/>
                            </a:rPr>
                            <m:t>−</m:t>
                          </m:r>
                          <m:r>
                            <m:rPr>
                              <m:sty m:val="p"/>
                            </m:rPr>
                            <a:rPr lang="en-US" i="0">
                              <a:latin typeface="Cambria Math" panose="02040503050406030204" pitchFamily="18" charset="0"/>
                            </a:rPr>
                            <m:t>min</m:t>
                          </m:r>
                        </m:num>
                        <m:den>
                          <m:r>
                            <m:rPr>
                              <m:sty m:val="p"/>
                            </m:rPr>
                            <a:rPr lang="en-US" i="0">
                              <a:latin typeface="Cambria Math" panose="02040503050406030204" pitchFamily="18" charset="0"/>
                            </a:rPr>
                            <m:t>max</m:t>
                          </m:r>
                          <m:r>
                            <a:rPr lang="en-US" i="0">
                              <a:latin typeface="Cambria Math" panose="02040503050406030204" pitchFamily="18" charset="0"/>
                            </a:rPr>
                            <m:t>−</m:t>
                          </m:r>
                          <m:r>
                            <m:rPr>
                              <m:sty m:val="p"/>
                            </m:rPr>
                            <a:rPr lang="en-US" i="0">
                              <a:latin typeface="Cambria Math" panose="02040503050406030204" pitchFamily="18" charset="0"/>
                            </a:rPr>
                            <m:t>min</m:t>
                          </m:r>
                        </m:den>
                      </m:f>
                    </m:oMath>
                  </m:oMathPara>
                </a14:m>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4094789" y="1748823"/>
                <a:ext cx="2797561" cy="618311"/>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5229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7" grpId="0" animBg="1"/>
      <p:bldP spid="2"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0626" y="152003"/>
            <a:ext cx="6347713" cy="695325"/>
          </a:xfrm>
        </p:spPr>
        <p:txBody>
          <a:bodyPr/>
          <a:lstStyle/>
          <a:p>
            <a:r>
              <a:rPr lang="en-US" dirty="0" smtClean="0"/>
              <a:t>K-Means Algorithm</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21</a:t>
            </a:fld>
            <a:endParaRPr lang="en-US" dirty="0"/>
          </a:p>
        </p:txBody>
      </p:sp>
      <p:sp>
        <p:nvSpPr>
          <p:cNvPr id="10" name="Rectangle 9"/>
          <p:cNvSpPr/>
          <p:nvPr/>
        </p:nvSpPr>
        <p:spPr>
          <a:xfrm>
            <a:off x="770982" y="1875291"/>
            <a:ext cx="1311819" cy="370309"/>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200">
                <a:effectLst/>
                <a:latin typeface="Cambria" panose="02040503050406030204" pitchFamily="18" charset="0"/>
                <a:ea typeface="Calibri" panose="020F0502020204030204" pitchFamily="34" charset="0"/>
                <a:cs typeface="Times New Roman" panose="02020603050405020304" pitchFamily="18" charset="0"/>
              </a:rPr>
              <a:t>Calculate K</a:t>
            </a:r>
          </a:p>
        </p:txBody>
      </p:sp>
      <p:sp>
        <p:nvSpPr>
          <p:cNvPr id="11" name="Rectangle 10"/>
          <p:cNvSpPr/>
          <p:nvPr/>
        </p:nvSpPr>
        <p:spPr>
          <a:xfrm>
            <a:off x="621389" y="2720058"/>
            <a:ext cx="1611005" cy="370309"/>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200">
                <a:effectLst/>
                <a:latin typeface="Cambria" panose="02040503050406030204" pitchFamily="18" charset="0"/>
                <a:ea typeface="Calibri" panose="020F0502020204030204" pitchFamily="34" charset="0"/>
                <a:cs typeface="Times New Roman" panose="02020603050405020304" pitchFamily="18" charset="0"/>
              </a:rPr>
              <a:t>Normalize data</a:t>
            </a:r>
          </a:p>
        </p:txBody>
      </p:sp>
      <p:sp>
        <p:nvSpPr>
          <p:cNvPr id="12" name="Rectangle 11"/>
          <p:cNvSpPr/>
          <p:nvPr/>
        </p:nvSpPr>
        <p:spPr>
          <a:xfrm>
            <a:off x="333709" y="3598578"/>
            <a:ext cx="2186364" cy="370309"/>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200">
                <a:effectLst/>
                <a:latin typeface="Cambria" panose="02040503050406030204" pitchFamily="18" charset="0"/>
                <a:ea typeface="Calibri" panose="020F0502020204030204" pitchFamily="34" charset="0"/>
                <a:cs typeface="Times New Roman" panose="02020603050405020304" pitchFamily="18" charset="0"/>
              </a:rPr>
              <a:t>Group data in K groups</a:t>
            </a:r>
          </a:p>
        </p:txBody>
      </p:sp>
      <p:sp>
        <p:nvSpPr>
          <p:cNvPr id="13" name="Rectangle 12"/>
          <p:cNvSpPr/>
          <p:nvPr/>
        </p:nvSpPr>
        <p:spPr>
          <a:xfrm>
            <a:off x="506317" y="4488671"/>
            <a:ext cx="1841149" cy="602714"/>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200">
                <a:effectLst/>
                <a:latin typeface="Cambria" panose="02040503050406030204" pitchFamily="18" charset="0"/>
                <a:ea typeface="Calibri" panose="020F0502020204030204" pitchFamily="34" charset="0"/>
                <a:cs typeface="Times New Roman" panose="02020603050405020304" pitchFamily="18" charset="0"/>
              </a:rPr>
              <a:t>Calculate the mean of each group</a:t>
            </a:r>
          </a:p>
        </p:txBody>
      </p:sp>
      <p:sp>
        <p:nvSpPr>
          <p:cNvPr id="14" name="Rectangle 13"/>
          <p:cNvSpPr/>
          <p:nvPr/>
        </p:nvSpPr>
        <p:spPr>
          <a:xfrm>
            <a:off x="253159" y="5542698"/>
            <a:ext cx="2347465" cy="672146"/>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200">
                <a:effectLst/>
                <a:latin typeface="Cambria" panose="02040503050406030204" pitchFamily="18" charset="0"/>
                <a:ea typeface="Calibri" panose="020F0502020204030204" pitchFamily="34" charset="0"/>
                <a:cs typeface="Times New Roman" panose="02020603050405020304" pitchFamily="18" charset="0"/>
              </a:rPr>
              <a:t>Group based on minimum distance to mean</a:t>
            </a:r>
          </a:p>
        </p:txBody>
      </p:sp>
      <p:sp>
        <p:nvSpPr>
          <p:cNvPr id="15" name="Flowchart: Decision 14"/>
          <p:cNvSpPr/>
          <p:nvPr/>
        </p:nvSpPr>
        <p:spPr>
          <a:xfrm>
            <a:off x="4154093" y="4306403"/>
            <a:ext cx="2094307" cy="1236295"/>
          </a:xfrm>
          <a:prstGeom prst="flowChartDecision">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200">
                <a:effectLst/>
                <a:latin typeface="Cambria" panose="02040503050406030204" pitchFamily="18" charset="0"/>
                <a:ea typeface="Calibri" panose="020F0502020204030204" pitchFamily="34" charset="0"/>
                <a:cs typeface="Times New Roman" panose="02020603050405020304" pitchFamily="18" charset="0"/>
              </a:rPr>
              <a:t>Group changed?</a:t>
            </a:r>
          </a:p>
        </p:txBody>
      </p:sp>
      <p:sp>
        <p:nvSpPr>
          <p:cNvPr id="16" name="Flowchart: Terminator 15"/>
          <p:cNvSpPr/>
          <p:nvPr/>
        </p:nvSpPr>
        <p:spPr>
          <a:xfrm>
            <a:off x="4625888" y="5903359"/>
            <a:ext cx="1139211" cy="590179"/>
          </a:xfrm>
          <a:prstGeom prst="flowChartTerminator">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200">
                <a:effectLst/>
                <a:latin typeface="Cambria" panose="02040503050406030204" pitchFamily="18" charset="0"/>
                <a:ea typeface="Calibri" panose="020F0502020204030204" pitchFamily="34" charset="0"/>
                <a:cs typeface="Times New Roman" panose="02020603050405020304" pitchFamily="18" charset="0"/>
              </a:rPr>
              <a:t>End</a:t>
            </a:r>
          </a:p>
        </p:txBody>
      </p:sp>
      <p:sp>
        <p:nvSpPr>
          <p:cNvPr id="17" name="Flowchart: Terminator 16"/>
          <p:cNvSpPr/>
          <p:nvPr/>
        </p:nvSpPr>
        <p:spPr>
          <a:xfrm>
            <a:off x="851533" y="880087"/>
            <a:ext cx="1139211" cy="590179"/>
          </a:xfrm>
          <a:prstGeom prst="flowChartTerminator">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200">
                <a:effectLst/>
                <a:latin typeface="Cambria" panose="02040503050406030204" pitchFamily="18" charset="0"/>
                <a:ea typeface="Calibri" panose="020F0502020204030204" pitchFamily="34" charset="0"/>
                <a:cs typeface="Times New Roman" panose="02020603050405020304" pitchFamily="18" charset="0"/>
              </a:rPr>
              <a:t>Start</a:t>
            </a:r>
          </a:p>
        </p:txBody>
      </p:sp>
      <p:cxnSp>
        <p:nvCxnSpPr>
          <p:cNvPr id="18" name="Straight Arrow Connector 17"/>
          <p:cNvCxnSpPr/>
          <p:nvPr/>
        </p:nvCxnSpPr>
        <p:spPr>
          <a:xfrm>
            <a:off x="1421139" y="1470266"/>
            <a:ext cx="5753" cy="405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1426892" y="2245600"/>
            <a:ext cx="0" cy="474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1426892" y="3090366"/>
            <a:ext cx="0" cy="508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426892" y="3968887"/>
            <a:ext cx="0" cy="519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1426892" y="5091385"/>
            <a:ext cx="0" cy="451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p:nvPr/>
        </p:nvCxnSpPr>
        <p:spPr>
          <a:xfrm rot="5400000" flipH="1" flipV="1">
            <a:off x="2145345" y="4206097"/>
            <a:ext cx="1290293" cy="2727202"/>
          </a:xfrm>
          <a:prstGeom prst="bentConnector4">
            <a:avLst>
              <a:gd name="adj1" fmla="val -21525"/>
              <a:gd name="adj2" fmla="val 7151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5195494" y="5542698"/>
            <a:ext cx="5753" cy="3606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p:nvPr/>
        </p:nvCxnSpPr>
        <p:spPr>
          <a:xfrm rot="16200000" flipV="1">
            <a:off x="3255730" y="2360886"/>
            <a:ext cx="116680" cy="377435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 Box 45"/>
          <p:cNvSpPr txBox="1"/>
          <p:nvPr/>
        </p:nvSpPr>
        <p:spPr>
          <a:xfrm>
            <a:off x="5143711" y="3968887"/>
            <a:ext cx="503247" cy="45208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1200" dirty="0">
                <a:effectLst/>
                <a:latin typeface="Cambria" panose="02040503050406030204" pitchFamily="18" charset="0"/>
                <a:ea typeface="Calibri" panose="020F0502020204030204" pitchFamily="34" charset="0"/>
                <a:cs typeface="Times New Roman" panose="02020603050405020304" pitchFamily="18" charset="0"/>
              </a:rPr>
              <a:t>Yes</a:t>
            </a:r>
          </a:p>
        </p:txBody>
      </p:sp>
      <p:sp>
        <p:nvSpPr>
          <p:cNvPr id="27" name="Text Box 46"/>
          <p:cNvSpPr txBox="1"/>
          <p:nvPr/>
        </p:nvSpPr>
        <p:spPr>
          <a:xfrm>
            <a:off x="5279967" y="5451274"/>
            <a:ext cx="451849" cy="45208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1200" dirty="0">
                <a:effectLst/>
                <a:latin typeface="Cambria" panose="02040503050406030204" pitchFamily="18" charset="0"/>
                <a:ea typeface="Calibri" panose="020F0502020204030204" pitchFamily="34" charset="0"/>
                <a:cs typeface="Times New Roman" panose="02020603050405020304" pitchFamily="18" charset="0"/>
              </a:rPr>
              <a:t>No</a:t>
            </a:r>
          </a:p>
        </p:txBody>
      </p:sp>
      <p:sp>
        <p:nvSpPr>
          <p:cNvPr id="28" name="Rectangle 27"/>
          <p:cNvSpPr/>
          <p:nvPr/>
        </p:nvSpPr>
        <p:spPr>
          <a:xfrm>
            <a:off x="3953768" y="847328"/>
            <a:ext cx="3916390" cy="30405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Rectangle 28"/>
          <p:cNvSpPr/>
          <p:nvPr/>
        </p:nvSpPr>
        <p:spPr>
          <a:xfrm>
            <a:off x="4535658" y="1235255"/>
            <a:ext cx="124691" cy="124691"/>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4653422" y="1623182"/>
            <a:ext cx="124691" cy="124691"/>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179894" y="1359946"/>
            <a:ext cx="124691" cy="124691"/>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6696967" y="1685527"/>
            <a:ext cx="124691" cy="124691"/>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572276" y="2218927"/>
            <a:ext cx="124691" cy="124691"/>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7098749" y="2156581"/>
            <a:ext cx="124691" cy="124691"/>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960204" y="2859700"/>
            <a:ext cx="124691" cy="124691"/>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5179894" y="2599927"/>
            <a:ext cx="124691" cy="124691"/>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4778113" y="2970537"/>
            <a:ext cx="124691" cy="124691"/>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5433979" y="3136792"/>
            <a:ext cx="124691" cy="124691"/>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4715767" y="3405223"/>
            <a:ext cx="124691" cy="124691"/>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5558670" y="1422291"/>
            <a:ext cx="140770" cy="140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832419" y="2570486"/>
            <a:ext cx="140770" cy="14077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6485942" y="2726683"/>
            <a:ext cx="140770" cy="14077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p:cNvCxnSpPr>
            <a:stCxn id="30" idx="3"/>
            <a:endCxn id="40" idx="2"/>
          </p:cNvCxnSpPr>
          <p:nvPr/>
        </p:nvCxnSpPr>
        <p:spPr>
          <a:xfrm flipV="1">
            <a:off x="4778113" y="1492676"/>
            <a:ext cx="780557" cy="192852"/>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0" idx="2"/>
            <a:endCxn id="41" idx="0"/>
          </p:cNvCxnSpPr>
          <p:nvPr/>
        </p:nvCxnSpPr>
        <p:spPr>
          <a:xfrm>
            <a:off x="4715768" y="1747873"/>
            <a:ext cx="187036" cy="822613"/>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a:endCxn id="42" idx="1"/>
          </p:cNvCxnSpPr>
          <p:nvPr/>
        </p:nvCxnSpPr>
        <p:spPr>
          <a:xfrm>
            <a:off x="4778113" y="1747873"/>
            <a:ext cx="1728444" cy="999425"/>
          </a:xfrm>
          <a:prstGeom prst="line">
            <a:avLst/>
          </a:prstGeom>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4815616" y="1411351"/>
            <a:ext cx="140770" cy="140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6843061" y="2251281"/>
            <a:ext cx="140770" cy="14077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5094002" y="3064081"/>
            <a:ext cx="140770" cy="14077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6723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29"/>
                                        </p:tgtEl>
                                        <p:attrNameLst>
                                          <p:attrName>style.color</p:attrName>
                                        </p:attrNameLst>
                                      </p:cBhvr>
                                      <p:to>
                                        <a:schemeClr val="accent2"/>
                                      </p:to>
                                    </p:animClr>
                                    <p:animClr clrSpc="rgb" dir="cw">
                                      <p:cBhvr>
                                        <p:cTn id="7" dur="500" fill="hold"/>
                                        <p:tgtEl>
                                          <p:spTgt spid="29"/>
                                        </p:tgtEl>
                                        <p:attrNameLst>
                                          <p:attrName>fillcolor</p:attrName>
                                        </p:attrNameLst>
                                      </p:cBhvr>
                                      <p:to>
                                        <a:schemeClr val="accent2"/>
                                      </p:to>
                                    </p:animClr>
                                    <p:set>
                                      <p:cBhvr>
                                        <p:cTn id="8" dur="500" fill="hold"/>
                                        <p:tgtEl>
                                          <p:spTgt spid="29"/>
                                        </p:tgtEl>
                                        <p:attrNameLst>
                                          <p:attrName>fill.type</p:attrName>
                                        </p:attrNameLst>
                                      </p:cBhvr>
                                      <p:to>
                                        <p:strVal val="solid"/>
                                      </p:to>
                                    </p:set>
                                    <p:set>
                                      <p:cBhvr>
                                        <p:cTn id="9" dur="500" fill="hold"/>
                                        <p:tgtEl>
                                          <p:spTgt spid="29"/>
                                        </p:tgtEl>
                                        <p:attrNameLst>
                                          <p:attrName>fill.on</p:attrName>
                                        </p:attrNameLst>
                                      </p:cBhvr>
                                      <p:to>
                                        <p:strVal val="true"/>
                                      </p:to>
                                    </p:set>
                                  </p:childTnLst>
                                </p:cTn>
                              </p:par>
                              <p:par>
                                <p:cTn id="10" presetID="19" presetClass="emph" presetSubtype="0" fill="hold" grpId="0" nodeType="withEffect">
                                  <p:stCondLst>
                                    <p:cond delay="0"/>
                                  </p:stCondLst>
                                  <p:childTnLst>
                                    <p:animClr clrSpc="rgb" dir="cw">
                                      <p:cBhvr override="childStyle">
                                        <p:cTn id="11" dur="500" fill="hold"/>
                                        <p:tgtEl>
                                          <p:spTgt spid="32"/>
                                        </p:tgtEl>
                                        <p:attrNameLst>
                                          <p:attrName>style.color</p:attrName>
                                        </p:attrNameLst>
                                      </p:cBhvr>
                                      <p:to>
                                        <a:schemeClr val="accent2"/>
                                      </p:to>
                                    </p:animClr>
                                    <p:animClr clrSpc="rgb" dir="cw">
                                      <p:cBhvr>
                                        <p:cTn id="12" dur="500" fill="hold"/>
                                        <p:tgtEl>
                                          <p:spTgt spid="32"/>
                                        </p:tgtEl>
                                        <p:attrNameLst>
                                          <p:attrName>fillcolor</p:attrName>
                                        </p:attrNameLst>
                                      </p:cBhvr>
                                      <p:to>
                                        <a:schemeClr val="accent2"/>
                                      </p:to>
                                    </p:animClr>
                                    <p:set>
                                      <p:cBhvr>
                                        <p:cTn id="13" dur="500" fill="hold"/>
                                        <p:tgtEl>
                                          <p:spTgt spid="32"/>
                                        </p:tgtEl>
                                        <p:attrNameLst>
                                          <p:attrName>fill.type</p:attrName>
                                        </p:attrNameLst>
                                      </p:cBhvr>
                                      <p:to>
                                        <p:strVal val="solid"/>
                                      </p:to>
                                    </p:set>
                                    <p:set>
                                      <p:cBhvr>
                                        <p:cTn id="14" dur="500" fill="hold"/>
                                        <p:tgtEl>
                                          <p:spTgt spid="32"/>
                                        </p:tgtEl>
                                        <p:attrNameLst>
                                          <p:attrName>fill.on</p:attrName>
                                        </p:attrNameLst>
                                      </p:cBhvr>
                                      <p:to>
                                        <p:strVal val="true"/>
                                      </p:to>
                                    </p:set>
                                  </p:childTnLst>
                                </p:cTn>
                              </p:par>
                              <p:par>
                                <p:cTn id="15" presetID="19" presetClass="emph" presetSubtype="0" fill="hold" grpId="0" nodeType="withEffect">
                                  <p:stCondLst>
                                    <p:cond delay="0"/>
                                  </p:stCondLst>
                                  <p:childTnLst>
                                    <p:animClr clrSpc="rgb" dir="cw">
                                      <p:cBhvr override="childStyle">
                                        <p:cTn id="16" dur="500" fill="hold"/>
                                        <p:tgtEl>
                                          <p:spTgt spid="31"/>
                                        </p:tgtEl>
                                        <p:attrNameLst>
                                          <p:attrName>style.color</p:attrName>
                                        </p:attrNameLst>
                                      </p:cBhvr>
                                      <p:to>
                                        <a:schemeClr val="accent2"/>
                                      </p:to>
                                    </p:animClr>
                                    <p:animClr clrSpc="rgb" dir="cw">
                                      <p:cBhvr>
                                        <p:cTn id="17" dur="500" fill="hold"/>
                                        <p:tgtEl>
                                          <p:spTgt spid="31"/>
                                        </p:tgtEl>
                                        <p:attrNameLst>
                                          <p:attrName>fillcolor</p:attrName>
                                        </p:attrNameLst>
                                      </p:cBhvr>
                                      <p:to>
                                        <a:schemeClr val="accent2"/>
                                      </p:to>
                                    </p:animClr>
                                    <p:set>
                                      <p:cBhvr>
                                        <p:cTn id="18" dur="500" fill="hold"/>
                                        <p:tgtEl>
                                          <p:spTgt spid="31"/>
                                        </p:tgtEl>
                                        <p:attrNameLst>
                                          <p:attrName>fill.type</p:attrName>
                                        </p:attrNameLst>
                                      </p:cBhvr>
                                      <p:to>
                                        <p:strVal val="solid"/>
                                      </p:to>
                                    </p:set>
                                    <p:set>
                                      <p:cBhvr>
                                        <p:cTn id="19" dur="500" fill="hold"/>
                                        <p:tgtEl>
                                          <p:spTgt spid="31"/>
                                        </p:tgtEl>
                                        <p:attrNameLst>
                                          <p:attrName>fill.on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19" presetClass="emph" presetSubtype="0" fill="hold" grpId="0" nodeType="clickEffect">
                                  <p:stCondLst>
                                    <p:cond delay="0"/>
                                  </p:stCondLst>
                                  <p:childTnLst>
                                    <p:animClr clrSpc="rgb" dir="cw">
                                      <p:cBhvr override="childStyle">
                                        <p:cTn id="23" dur="500" fill="hold"/>
                                        <p:tgtEl>
                                          <p:spTgt spid="30"/>
                                        </p:tgtEl>
                                        <p:attrNameLst>
                                          <p:attrName>style.color</p:attrName>
                                        </p:attrNameLst>
                                      </p:cBhvr>
                                      <p:to>
                                        <a:srgbClr val="FFC000"/>
                                      </p:to>
                                    </p:animClr>
                                    <p:animClr clrSpc="rgb" dir="cw">
                                      <p:cBhvr>
                                        <p:cTn id="24" dur="500" fill="hold"/>
                                        <p:tgtEl>
                                          <p:spTgt spid="30"/>
                                        </p:tgtEl>
                                        <p:attrNameLst>
                                          <p:attrName>fillcolor</p:attrName>
                                        </p:attrNameLst>
                                      </p:cBhvr>
                                      <p:to>
                                        <a:srgbClr val="FFC000"/>
                                      </p:to>
                                    </p:animClr>
                                    <p:set>
                                      <p:cBhvr>
                                        <p:cTn id="25" dur="500" fill="hold"/>
                                        <p:tgtEl>
                                          <p:spTgt spid="30"/>
                                        </p:tgtEl>
                                        <p:attrNameLst>
                                          <p:attrName>fill.type</p:attrName>
                                        </p:attrNameLst>
                                      </p:cBhvr>
                                      <p:to>
                                        <p:strVal val="solid"/>
                                      </p:to>
                                    </p:set>
                                    <p:set>
                                      <p:cBhvr>
                                        <p:cTn id="26" dur="500" fill="hold"/>
                                        <p:tgtEl>
                                          <p:spTgt spid="30"/>
                                        </p:tgtEl>
                                        <p:attrNameLst>
                                          <p:attrName>fill.on</p:attrName>
                                        </p:attrNameLst>
                                      </p:cBhvr>
                                      <p:to>
                                        <p:strVal val="true"/>
                                      </p:to>
                                    </p:set>
                                  </p:childTnLst>
                                </p:cTn>
                              </p:par>
                              <p:par>
                                <p:cTn id="27" presetID="19" presetClass="emph" presetSubtype="0" fill="hold" grpId="0" nodeType="withEffect">
                                  <p:stCondLst>
                                    <p:cond delay="0"/>
                                  </p:stCondLst>
                                  <p:childTnLst>
                                    <p:animClr clrSpc="rgb" dir="cw">
                                      <p:cBhvr override="childStyle">
                                        <p:cTn id="28" dur="500" fill="hold"/>
                                        <p:tgtEl>
                                          <p:spTgt spid="36"/>
                                        </p:tgtEl>
                                        <p:attrNameLst>
                                          <p:attrName>style.color</p:attrName>
                                        </p:attrNameLst>
                                      </p:cBhvr>
                                      <p:to>
                                        <a:srgbClr val="FFC000"/>
                                      </p:to>
                                    </p:animClr>
                                    <p:animClr clrSpc="rgb" dir="cw">
                                      <p:cBhvr>
                                        <p:cTn id="29" dur="500" fill="hold"/>
                                        <p:tgtEl>
                                          <p:spTgt spid="36"/>
                                        </p:tgtEl>
                                        <p:attrNameLst>
                                          <p:attrName>fillcolor</p:attrName>
                                        </p:attrNameLst>
                                      </p:cBhvr>
                                      <p:to>
                                        <a:srgbClr val="FFC000"/>
                                      </p:to>
                                    </p:animClr>
                                    <p:set>
                                      <p:cBhvr>
                                        <p:cTn id="30" dur="500" fill="hold"/>
                                        <p:tgtEl>
                                          <p:spTgt spid="36"/>
                                        </p:tgtEl>
                                        <p:attrNameLst>
                                          <p:attrName>fill.type</p:attrName>
                                        </p:attrNameLst>
                                      </p:cBhvr>
                                      <p:to>
                                        <p:strVal val="solid"/>
                                      </p:to>
                                    </p:set>
                                    <p:set>
                                      <p:cBhvr>
                                        <p:cTn id="31" dur="500" fill="hold"/>
                                        <p:tgtEl>
                                          <p:spTgt spid="36"/>
                                        </p:tgtEl>
                                        <p:attrNameLst>
                                          <p:attrName>fill.on</p:attrName>
                                        </p:attrNameLst>
                                      </p:cBhvr>
                                      <p:to>
                                        <p:strVal val="true"/>
                                      </p:to>
                                    </p:set>
                                  </p:childTnLst>
                                </p:cTn>
                              </p:par>
                              <p:par>
                                <p:cTn id="32" presetID="19" presetClass="emph" presetSubtype="0" fill="hold" grpId="0" nodeType="withEffect">
                                  <p:stCondLst>
                                    <p:cond delay="0"/>
                                  </p:stCondLst>
                                  <p:childTnLst>
                                    <p:animClr clrSpc="rgb" dir="cw">
                                      <p:cBhvr override="childStyle">
                                        <p:cTn id="33" dur="500" fill="hold"/>
                                        <p:tgtEl>
                                          <p:spTgt spid="37"/>
                                        </p:tgtEl>
                                        <p:attrNameLst>
                                          <p:attrName>style.color</p:attrName>
                                        </p:attrNameLst>
                                      </p:cBhvr>
                                      <p:to>
                                        <a:srgbClr val="FFC000"/>
                                      </p:to>
                                    </p:animClr>
                                    <p:animClr clrSpc="rgb" dir="cw">
                                      <p:cBhvr>
                                        <p:cTn id="34" dur="500" fill="hold"/>
                                        <p:tgtEl>
                                          <p:spTgt spid="37"/>
                                        </p:tgtEl>
                                        <p:attrNameLst>
                                          <p:attrName>fillcolor</p:attrName>
                                        </p:attrNameLst>
                                      </p:cBhvr>
                                      <p:to>
                                        <a:srgbClr val="FFC000"/>
                                      </p:to>
                                    </p:animClr>
                                    <p:set>
                                      <p:cBhvr>
                                        <p:cTn id="35" dur="500" fill="hold"/>
                                        <p:tgtEl>
                                          <p:spTgt spid="37"/>
                                        </p:tgtEl>
                                        <p:attrNameLst>
                                          <p:attrName>fill.type</p:attrName>
                                        </p:attrNameLst>
                                      </p:cBhvr>
                                      <p:to>
                                        <p:strVal val="solid"/>
                                      </p:to>
                                    </p:set>
                                    <p:set>
                                      <p:cBhvr>
                                        <p:cTn id="36" dur="500" fill="hold"/>
                                        <p:tgtEl>
                                          <p:spTgt spid="37"/>
                                        </p:tgtEl>
                                        <p:attrNameLst>
                                          <p:attrName>fill.on</p:attrName>
                                        </p:attrNameLst>
                                      </p:cBhvr>
                                      <p:to>
                                        <p:strVal val="true"/>
                                      </p:to>
                                    </p:set>
                                  </p:childTnLst>
                                </p:cTn>
                              </p:par>
                              <p:par>
                                <p:cTn id="37" presetID="19" presetClass="emph" presetSubtype="0" fill="hold" grpId="0" nodeType="withEffect">
                                  <p:stCondLst>
                                    <p:cond delay="0"/>
                                  </p:stCondLst>
                                  <p:childTnLst>
                                    <p:animClr clrSpc="rgb" dir="cw">
                                      <p:cBhvr override="childStyle">
                                        <p:cTn id="38" dur="500" fill="hold"/>
                                        <p:tgtEl>
                                          <p:spTgt spid="39"/>
                                        </p:tgtEl>
                                        <p:attrNameLst>
                                          <p:attrName>style.color</p:attrName>
                                        </p:attrNameLst>
                                      </p:cBhvr>
                                      <p:to>
                                        <a:srgbClr val="FFC000"/>
                                      </p:to>
                                    </p:animClr>
                                    <p:animClr clrSpc="rgb" dir="cw">
                                      <p:cBhvr>
                                        <p:cTn id="39" dur="500" fill="hold"/>
                                        <p:tgtEl>
                                          <p:spTgt spid="39"/>
                                        </p:tgtEl>
                                        <p:attrNameLst>
                                          <p:attrName>fillcolor</p:attrName>
                                        </p:attrNameLst>
                                      </p:cBhvr>
                                      <p:to>
                                        <a:srgbClr val="FFC000"/>
                                      </p:to>
                                    </p:animClr>
                                    <p:set>
                                      <p:cBhvr>
                                        <p:cTn id="40" dur="500" fill="hold"/>
                                        <p:tgtEl>
                                          <p:spTgt spid="39"/>
                                        </p:tgtEl>
                                        <p:attrNameLst>
                                          <p:attrName>fill.type</p:attrName>
                                        </p:attrNameLst>
                                      </p:cBhvr>
                                      <p:to>
                                        <p:strVal val="solid"/>
                                      </p:to>
                                    </p:set>
                                    <p:set>
                                      <p:cBhvr>
                                        <p:cTn id="41" dur="500" fill="hold"/>
                                        <p:tgtEl>
                                          <p:spTgt spid="39"/>
                                        </p:tgtEl>
                                        <p:attrNameLst>
                                          <p:attrName>fill.on</p:attrName>
                                        </p:attrNameLst>
                                      </p:cBhvr>
                                      <p:to>
                                        <p:strVal val="true"/>
                                      </p:to>
                                    </p:set>
                                  </p:childTnLst>
                                </p:cTn>
                              </p:par>
                            </p:childTnLst>
                          </p:cTn>
                        </p:par>
                      </p:childTnLst>
                    </p:cTn>
                  </p:par>
                  <p:par>
                    <p:cTn id="42" fill="hold">
                      <p:stCondLst>
                        <p:cond delay="indefinite"/>
                      </p:stCondLst>
                      <p:childTnLst>
                        <p:par>
                          <p:cTn id="43" fill="hold">
                            <p:stCondLst>
                              <p:cond delay="0"/>
                            </p:stCondLst>
                            <p:childTnLst>
                              <p:par>
                                <p:cTn id="44" presetID="19" presetClass="emph" presetSubtype="0" fill="hold" grpId="0" nodeType="clickEffect">
                                  <p:stCondLst>
                                    <p:cond delay="0"/>
                                  </p:stCondLst>
                                  <p:childTnLst>
                                    <p:animClr clrSpc="rgb" dir="cw">
                                      <p:cBhvr override="childStyle">
                                        <p:cTn id="45" dur="500" fill="hold"/>
                                        <p:tgtEl>
                                          <p:spTgt spid="38"/>
                                        </p:tgtEl>
                                        <p:attrNameLst>
                                          <p:attrName>style.color</p:attrName>
                                        </p:attrNameLst>
                                      </p:cBhvr>
                                      <p:to>
                                        <a:srgbClr val="00B0F0"/>
                                      </p:to>
                                    </p:animClr>
                                    <p:animClr clrSpc="rgb" dir="cw">
                                      <p:cBhvr>
                                        <p:cTn id="46" dur="500" fill="hold"/>
                                        <p:tgtEl>
                                          <p:spTgt spid="38"/>
                                        </p:tgtEl>
                                        <p:attrNameLst>
                                          <p:attrName>fillcolor</p:attrName>
                                        </p:attrNameLst>
                                      </p:cBhvr>
                                      <p:to>
                                        <a:srgbClr val="00B0F0"/>
                                      </p:to>
                                    </p:animClr>
                                    <p:set>
                                      <p:cBhvr>
                                        <p:cTn id="47" dur="500" fill="hold"/>
                                        <p:tgtEl>
                                          <p:spTgt spid="38"/>
                                        </p:tgtEl>
                                        <p:attrNameLst>
                                          <p:attrName>fill.type</p:attrName>
                                        </p:attrNameLst>
                                      </p:cBhvr>
                                      <p:to>
                                        <p:strVal val="solid"/>
                                      </p:to>
                                    </p:set>
                                    <p:set>
                                      <p:cBhvr>
                                        <p:cTn id="48" dur="500" fill="hold"/>
                                        <p:tgtEl>
                                          <p:spTgt spid="38"/>
                                        </p:tgtEl>
                                        <p:attrNameLst>
                                          <p:attrName>fill.on</p:attrName>
                                        </p:attrNameLst>
                                      </p:cBhvr>
                                      <p:to>
                                        <p:strVal val="true"/>
                                      </p:to>
                                    </p:set>
                                  </p:childTnLst>
                                </p:cTn>
                              </p:par>
                              <p:par>
                                <p:cTn id="49" presetID="19" presetClass="emph" presetSubtype="0" fill="hold" grpId="0" nodeType="withEffect">
                                  <p:stCondLst>
                                    <p:cond delay="0"/>
                                  </p:stCondLst>
                                  <p:childTnLst>
                                    <p:animClr clrSpc="rgb" dir="cw">
                                      <p:cBhvr override="childStyle">
                                        <p:cTn id="50" dur="500" fill="hold"/>
                                        <p:tgtEl>
                                          <p:spTgt spid="33"/>
                                        </p:tgtEl>
                                        <p:attrNameLst>
                                          <p:attrName>style.color</p:attrName>
                                        </p:attrNameLst>
                                      </p:cBhvr>
                                      <p:to>
                                        <a:srgbClr val="00B0F0"/>
                                      </p:to>
                                    </p:animClr>
                                    <p:animClr clrSpc="rgb" dir="cw">
                                      <p:cBhvr>
                                        <p:cTn id="51" dur="500" fill="hold"/>
                                        <p:tgtEl>
                                          <p:spTgt spid="33"/>
                                        </p:tgtEl>
                                        <p:attrNameLst>
                                          <p:attrName>fillcolor</p:attrName>
                                        </p:attrNameLst>
                                      </p:cBhvr>
                                      <p:to>
                                        <a:srgbClr val="00B0F0"/>
                                      </p:to>
                                    </p:animClr>
                                    <p:set>
                                      <p:cBhvr>
                                        <p:cTn id="52" dur="500" fill="hold"/>
                                        <p:tgtEl>
                                          <p:spTgt spid="33"/>
                                        </p:tgtEl>
                                        <p:attrNameLst>
                                          <p:attrName>fill.type</p:attrName>
                                        </p:attrNameLst>
                                      </p:cBhvr>
                                      <p:to>
                                        <p:strVal val="solid"/>
                                      </p:to>
                                    </p:set>
                                    <p:set>
                                      <p:cBhvr>
                                        <p:cTn id="53" dur="500" fill="hold"/>
                                        <p:tgtEl>
                                          <p:spTgt spid="33"/>
                                        </p:tgtEl>
                                        <p:attrNameLst>
                                          <p:attrName>fill.on</p:attrName>
                                        </p:attrNameLst>
                                      </p:cBhvr>
                                      <p:to>
                                        <p:strVal val="true"/>
                                      </p:to>
                                    </p:set>
                                  </p:childTnLst>
                                </p:cTn>
                              </p:par>
                              <p:par>
                                <p:cTn id="54" presetID="19" presetClass="emph" presetSubtype="0" fill="hold" grpId="0" nodeType="withEffect">
                                  <p:stCondLst>
                                    <p:cond delay="0"/>
                                  </p:stCondLst>
                                  <p:childTnLst>
                                    <p:animClr clrSpc="rgb" dir="cw">
                                      <p:cBhvr override="childStyle">
                                        <p:cTn id="55" dur="500" fill="hold"/>
                                        <p:tgtEl>
                                          <p:spTgt spid="34"/>
                                        </p:tgtEl>
                                        <p:attrNameLst>
                                          <p:attrName>style.color</p:attrName>
                                        </p:attrNameLst>
                                      </p:cBhvr>
                                      <p:to>
                                        <a:srgbClr val="00B0F0"/>
                                      </p:to>
                                    </p:animClr>
                                    <p:animClr clrSpc="rgb" dir="cw">
                                      <p:cBhvr>
                                        <p:cTn id="56" dur="500" fill="hold"/>
                                        <p:tgtEl>
                                          <p:spTgt spid="34"/>
                                        </p:tgtEl>
                                        <p:attrNameLst>
                                          <p:attrName>fillcolor</p:attrName>
                                        </p:attrNameLst>
                                      </p:cBhvr>
                                      <p:to>
                                        <a:srgbClr val="00B0F0"/>
                                      </p:to>
                                    </p:animClr>
                                    <p:set>
                                      <p:cBhvr>
                                        <p:cTn id="57" dur="500" fill="hold"/>
                                        <p:tgtEl>
                                          <p:spTgt spid="34"/>
                                        </p:tgtEl>
                                        <p:attrNameLst>
                                          <p:attrName>fill.type</p:attrName>
                                        </p:attrNameLst>
                                      </p:cBhvr>
                                      <p:to>
                                        <p:strVal val="solid"/>
                                      </p:to>
                                    </p:set>
                                    <p:set>
                                      <p:cBhvr>
                                        <p:cTn id="58" dur="500" fill="hold"/>
                                        <p:tgtEl>
                                          <p:spTgt spid="34"/>
                                        </p:tgtEl>
                                        <p:attrNameLst>
                                          <p:attrName>fill.on</p:attrName>
                                        </p:attrNameLst>
                                      </p:cBhvr>
                                      <p:to>
                                        <p:strVal val="true"/>
                                      </p:to>
                                    </p:set>
                                  </p:childTnLst>
                                </p:cTn>
                              </p:par>
                              <p:par>
                                <p:cTn id="59" presetID="19" presetClass="emph" presetSubtype="0" fill="hold" grpId="0" nodeType="withEffect">
                                  <p:stCondLst>
                                    <p:cond delay="0"/>
                                  </p:stCondLst>
                                  <p:childTnLst>
                                    <p:animClr clrSpc="rgb" dir="cw">
                                      <p:cBhvr override="childStyle">
                                        <p:cTn id="60" dur="500" fill="hold"/>
                                        <p:tgtEl>
                                          <p:spTgt spid="35"/>
                                        </p:tgtEl>
                                        <p:attrNameLst>
                                          <p:attrName>style.color</p:attrName>
                                        </p:attrNameLst>
                                      </p:cBhvr>
                                      <p:to>
                                        <a:srgbClr val="00B0F0"/>
                                      </p:to>
                                    </p:animClr>
                                    <p:animClr clrSpc="rgb" dir="cw">
                                      <p:cBhvr>
                                        <p:cTn id="61" dur="500" fill="hold"/>
                                        <p:tgtEl>
                                          <p:spTgt spid="35"/>
                                        </p:tgtEl>
                                        <p:attrNameLst>
                                          <p:attrName>fillcolor</p:attrName>
                                        </p:attrNameLst>
                                      </p:cBhvr>
                                      <p:to>
                                        <a:srgbClr val="00B0F0"/>
                                      </p:to>
                                    </p:animClr>
                                    <p:set>
                                      <p:cBhvr>
                                        <p:cTn id="62" dur="500" fill="hold"/>
                                        <p:tgtEl>
                                          <p:spTgt spid="35"/>
                                        </p:tgtEl>
                                        <p:attrNameLst>
                                          <p:attrName>fill.type</p:attrName>
                                        </p:attrNameLst>
                                      </p:cBhvr>
                                      <p:to>
                                        <p:strVal val="solid"/>
                                      </p:to>
                                    </p:set>
                                    <p:set>
                                      <p:cBhvr>
                                        <p:cTn id="63" dur="500" fill="hold"/>
                                        <p:tgtEl>
                                          <p:spTgt spid="35"/>
                                        </p:tgtEl>
                                        <p:attrNameLst>
                                          <p:attrName>fill.on</p:attrName>
                                        </p:attrNameLst>
                                      </p:cBhvr>
                                      <p:to>
                                        <p:strVal val="true"/>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fade">
                                      <p:cBhvr>
                                        <p:cTn id="68" dur="500"/>
                                        <p:tgtEl>
                                          <p:spTgt spid="2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fade">
                                      <p:cBhvr>
                                        <p:cTn id="71" dur="500"/>
                                        <p:tgtEl>
                                          <p:spTgt spid="13"/>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fade">
                                      <p:cBhvr>
                                        <p:cTn id="76" dur="500"/>
                                        <p:tgtEl>
                                          <p:spTgt spid="4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14"/>
                                        </p:tgtEl>
                                        <p:attrNameLst>
                                          <p:attrName>style.visibility</p:attrName>
                                        </p:attrNameLst>
                                      </p:cBhvr>
                                      <p:to>
                                        <p:strVal val="visible"/>
                                      </p:to>
                                    </p:set>
                                    <p:animEffect transition="in" filter="fade">
                                      <p:cBhvr>
                                        <p:cTn id="87" dur="500"/>
                                        <p:tgtEl>
                                          <p:spTgt spid="14"/>
                                        </p:tgtEl>
                                      </p:cBhvr>
                                    </p:animEffect>
                                  </p:childTnLst>
                                </p:cTn>
                              </p:par>
                              <p:par>
                                <p:cTn id="88" presetID="10" presetClass="entr" presetSubtype="0" fill="hold" nodeType="with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fade">
                                      <p:cBhvr>
                                        <p:cTn id="90" dur="500"/>
                                        <p:tgtEl>
                                          <p:spTgt spid="22"/>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fade">
                                      <p:cBhvr>
                                        <p:cTn id="95" dur="500"/>
                                        <p:tgtEl>
                                          <p:spTgt spid="44"/>
                                        </p:tgtEl>
                                      </p:cBhvr>
                                    </p:animEffect>
                                  </p:childTnLst>
                                </p:cTn>
                              </p:par>
                              <p:par>
                                <p:cTn id="96" presetID="10" presetClass="entr" presetSubtype="0" fill="hold" nodeType="withEffect">
                                  <p:stCondLst>
                                    <p:cond delay="0"/>
                                  </p:stCondLst>
                                  <p:childTnLst>
                                    <p:set>
                                      <p:cBhvr>
                                        <p:cTn id="97" dur="1" fill="hold">
                                          <p:stCondLst>
                                            <p:cond delay="0"/>
                                          </p:stCondLst>
                                        </p:cTn>
                                        <p:tgtEl>
                                          <p:spTgt spid="45"/>
                                        </p:tgtEl>
                                        <p:attrNameLst>
                                          <p:attrName>style.visibility</p:attrName>
                                        </p:attrNameLst>
                                      </p:cBhvr>
                                      <p:to>
                                        <p:strVal val="visible"/>
                                      </p:to>
                                    </p:set>
                                    <p:animEffect transition="in" filter="fade">
                                      <p:cBhvr>
                                        <p:cTn id="98" dur="500"/>
                                        <p:tgtEl>
                                          <p:spTgt spid="45"/>
                                        </p:tgtEl>
                                      </p:cBhvr>
                                    </p:animEffect>
                                  </p:childTnLst>
                                </p:cTn>
                              </p:par>
                              <p:par>
                                <p:cTn id="99" presetID="10" presetClass="entr" presetSubtype="0" fill="hold" nodeType="withEffect">
                                  <p:stCondLst>
                                    <p:cond delay="0"/>
                                  </p:stCondLst>
                                  <p:childTnLst>
                                    <p:set>
                                      <p:cBhvr>
                                        <p:cTn id="100" dur="1" fill="hold">
                                          <p:stCondLst>
                                            <p:cond delay="0"/>
                                          </p:stCondLst>
                                        </p:cTn>
                                        <p:tgtEl>
                                          <p:spTgt spid="43"/>
                                        </p:tgtEl>
                                        <p:attrNameLst>
                                          <p:attrName>style.visibility</p:attrName>
                                        </p:attrNameLst>
                                      </p:cBhvr>
                                      <p:to>
                                        <p:strVal val="visible"/>
                                      </p:to>
                                    </p:set>
                                    <p:animEffect transition="in" filter="fade">
                                      <p:cBhvr>
                                        <p:cTn id="101" dur="500"/>
                                        <p:tgtEl>
                                          <p:spTgt spid="43"/>
                                        </p:tgtEl>
                                      </p:cBhvr>
                                    </p:animEffect>
                                  </p:childTnLst>
                                </p:cTn>
                              </p:par>
                            </p:childTnLst>
                          </p:cTn>
                        </p:par>
                      </p:childTnLst>
                    </p:cTn>
                  </p:par>
                  <p:par>
                    <p:cTn id="102" fill="hold">
                      <p:stCondLst>
                        <p:cond delay="indefinite"/>
                      </p:stCondLst>
                      <p:childTnLst>
                        <p:par>
                          <p:cTn id="103" fill="hold">
                            <p:stCondLst>
                              <p:cond delay="0"/>
                            </p:stCondLst>
                            <p:childTnLst>
                              <p:par>
                                <p:cTn id="104" presetID="26" presetClass="emph" presetSubtype="0" fill="hold" grpId="2" nodeType="clickEffect">
                                  <p:stCondLst>
                                    <p:cond delay="0"/>
                                  </p:stCondLst>
                                  <p:childTnLst>
                                    <p:animEffect transition="out" filter="fade">
                                      <p:cBhvr>
                                        <p:cTn id="105" dur="500" tmFilter="0, 0; .2, .5; .8, .5; 1, 0"/>
                                        <p:tgtEl>
                                          <p:spTgt spid="30"/>
                                        </p:tgtEl>
                                      </p:cBhvr>
                                    </p:animEffect>
                                    <p:animScale>
                                      <p:cBhvr>
                                        <p:cTn id="106" dur="250" autoRev="1" fill="hold"/>
                                        <p:tgtEl>
                                          <p:spTgt spid="30"/>
                                        </p:tgtEl>
                                      </p:cBhvr>
                                      <p:by x="105000" y="105000"/>
                                    </p:animScale>
                                  </p:childTnLst>
                                </p:cTn>
                              </p:par>
                            </p:childTnLst>
                          </p:cTn>
                        </p:par>
                        <p:par>
                          <p:cTn id="107" fill="hold">
                            <p:stCondLst>
                              <p:cond delay="500"/>
                            </p:stCondLst>
                            <p:childTnLst>
                              <p:par>
                                <p:cTn id="108" presetID="19" presetClass="emph" presetSubtype="0" fill="hold" grpId="1" nodeType="afterEffect">
                                  <p:stCondLst>
                                    <p:cond delay="0"/>
                                  </p:stCondLst>
                                  <p:childTnLst>
                                    <p:animClr clrSpc="rgb" dir="cw">
                                      <p:cBhvr override="childStyle">
                                        <p:cTn id="109" dur="500" fill="hold"/>
                                        <p:tgtEl>
                                          <p:spTgt spid="30"/>
                                        </p:tgtEl>
                                        <p:attrNameLst>
                                          <p:attrName>style.color</p:attrName>
                                        </p:attrNameLst>
                                      </p:cBhvr>
                                      <p:to>
                                        <a:schemeClr val="accent2"/>
                                      </p:to>
                                    </p:animClr>
                                    <p:animClr clrSpc="rgb" dir="cw">
                                      <p:cBhvr>
                                        <p:cTn id="110" dur="500" fill="hold"/>
                                        <p:tgtEl>
                                          <p:spTgt spid="30"/>
                                        </p:tgtEl>
                                        <p:attrNameLst>
                                          <p:attrName>fillcolor</p:attrName>
                                        </p:attrNameLst>
                                      </p:cBhvr>
                                      <p:to>
                                        <a:schemeClr val="accent2"/>
                                      </p:to>
                                    </p:animClr>
                                    <p:set>
                                      <p:cBhvr>
                                        <p:cTn id="111" dur="500" fill="hold"/>
                                        <p:tgtEl>
                                          <p:spTgt spid="30"/>
                                        </p:tgtEl>
                                        <p:attrNameLst>
                                          <p:attrName>fill.type</p:attrName>
                                        </p:attrNameLst>
                                      </p:cBhvr>
                                      <p:to>
                                        <p:strVal val="solid"/>
                                      </p:to>
                                    </p:set>
                                    <p:set>
                                      <p:cBhvr>
                                        <p:cTn id="112" dur="500" fill="hold"/>
                                        <p:tgtEl>
                                          <p:spTgt spid="30"/>
                                        </p:tgtEl>
                                        <p:attrNameLst>
                                          <p:attrName>fill.on</p:attrName>
                                        </p:attrNameLst>
                                      </p:cBhvr>
                                      <p:to>
                                        <p:strVal val="true"/>
                                      </p:to>
                                    </p:set>
                                  </p:childTnLst>
                                </p:cTn>
                              </p:par>
                            </p:childTnLst>
                          </p:cTn>
                        </p:par>
                      </p:childTnLst>
                    </p:cTn>
                  </p:par>
                  <p:par>
                    <p:cTn id="113" fill="hold">
                      <p:stCondLst>
                        <p:cond delay="indefinite"/>
                      </p:stCondLst>
                      <p:childTnLst>
                        <p:par>
                          <p:cTn id="114" fill="hold">
                            <p:stCondLst>
                              <p:cond delay="0"/>
                            </p:stCondLst>
                            <p:childTnLst>
                              <p:par>
                                <p:cTn id="115" presetID="10" presetClass="exit" presetSubtype="0" fill="hold" nodeType="clickEffect">
                                  <p:stCondLst>
                                    <p:cond delay="0"/>
                                  </p:stCondLst>
                                  <p:childTnLst>
                                    <p:animEffect transition="out" filter="fade">
                                      <p:cBhvr>
                                        <p:cTn id="116" dur="500"/>
                                        <p:tgtEl>
                                          <p:spTgt spid="44"/>
                                        </p:tgtEl>
                                      </p:cBhvr>
                                    </p:animEffect>
                                    <p:set>
                                      <p:cBhvr>
                                        <p:cTn id="117" dur="1" fill="hold">
                                          <p:stCondLst>
                                            <p:cond delay="499"/>
                                          </p:stCondLst>
                                        </p:cTn>
                                        <p:tgtEl>
                                          <p:spTgt spid="44"/>
                                        </p:tgtEl>
                                        <p:attrNameLst>
                                          <p:attrName>style.visibility</p:attrName>
                                        </p:attrNameLst>
                                      </p:cBhvr>
                                      <p:to>
                                        <p:strVal val="hidden"/>
                                      </p:to>
                                    </p:set>
                                  </p:childTnLst>
                                </p:cTn>
                              </p:par>
                              <p:par>
                                <p:cTn id="118" presetID="10" presetClass="exit" presetSubtype="0" fill="hold" nodeType="withEffect">
                                  <p:stCondLst>
                                    <p:cond delay="0"/>
                                  </p:stCondLst>
                                  <p:childTnLst>
                                    <p:animEffect transition="out" filter="fade">
                                      <p:cBhvr>
                                        <p:cTn id="119" dur="500"/>
                                        <p:tgtEl>
                                          <p:spTgt spid="45"/>
                                        </p:tgtEl>
                                      </p:cBhvr>
                                    </p:animEffect>
                                    <p:set>
                                      <p:cBhvr>
                                        <p:cTn id="120" dur="1" fill="hold">
                                          <p:stCondLst>
                                            <p:cond delay="499"/>
                                          </p:stCondLst>
                                        </p:cTn>
                                        <p:tgtEl>
                                          <p:spTgt spid="45"/>
                                        </p:tgtEl>
                                        <p:attrNameLst>
                                          <p:attrName>style.visibility</p:attrName>
                                        </p:attrNameLst>
                                      </p:cBhvr>
                                      <p:to>
                                        <p:strVal val="hidden"/>
                                      </p:to>
                                    </p:set>
                                  </p:childTnLst>
                                </p:cTn>
                              </p:par>
                              <p:par>
                                <p:cTn id="121" presetID="10" presetClass="exit" presetSubtype="0" fill="hold" nodeType="withEffect">
                                  <p:stCondLst>
                                    <p:cond delay="0"/>
                                  </p:stCondLst>
                                  <p:childTnLst>
                                    <p:animEffect transition="out" filter="fade">
                                      <p:cBhvr>
                                        <p:cTn id="122" dur="500"/>
                                        <p:tgtEl>
                                          <p:spTgt spid="43"/>
                                        </p:tgtEl>
                                      </p:cBhvr>
                                    </p:animEffect>
                                    <p:set>
                                      <p:cBhvr>
                                        <p:cTn id="123" dur="1" fill="hold">
                                          <p:stCondLst>
                                            <p:cond delay="499"/>
                                          </p:stCondLst>
                                        </p:cTn>
                                        <p:tgtEl>
                                          <p:spTgt spid="43"/>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26" presetClass="emph" presetSubtype="0" fill="hold" grpId="2" nodeType="clickEffect">
                                  <p:stCondLst>
                                    <p:cond delay="0"/>
                                  </p:stCondLst>
                                  <p:childTnLst>
                                    <p:animEffect transition="out" filter="fade">
                                      <p:cBhvr>
                                        <p:cTn id="127" dur="500" tmFilter="0, 0; .2, .5; .8, .5; 1, 0"/>
                                        <p:tgtEl>
                                          <p:spTgt spid="38"/>
                                        </p:tgtEl>
                                      </p:cBhvr>
                                    </p:animEffect>
                                    <p:animScale>
                                      <p:cBhvr>
                                        <p:cTn id="128" dur="250" autoRev="1" fill="hold"/>
                                        <p:tgtEl>
                                          <p:spTgt spid="38"/>
                                        </p:tgtEl>
                                      </p:cBhvr>
                                      <p:by x="105000" y="105000"/>
                                    </p:animScale>
                                  </p:childTnLst>
                                </p:cTn>
                              </p:par>
                            </p:childTnLst>
                          </p:cTn>
                        </p:par>
                        <p:par>
                          <p:cTn id="129" fill="hold">
                            <p:stCondLst>
                              <p:cond delay="500"/>
                            </p:stCondLst>
                            <p:childTnLst>
                              <p:par>
                                <p:cTn id="130" presetID="19" presetClass="emph" presetSubtype="0" fill="hold" grpId="1" nodeType="afterEffect">
                                  <p:stCondLst>
                                    <p:cond delay="0"/>
                                  </p:stCondLst>
                                  <p:childTnLst>
                                    <p:animClr clrSpc="rgb" dir="cw">
                                      <p:cBhvr override="childStyle">
                                        <p:cTn id="131" dur="500" fill="hold"/>
                                        <p:tgtEl>
                                          <p:spTgt spid="38"/>
                                        </p:tgtEl>
                                        <p:attrNameLst>
                                          <p:attrName>style.color</p:attrName>
                                        </p:attrNameLst>
                                      </p:cBhvr>
                                      <p:to>
                                        <a:srgbClr val="FFC000"/>
                                      </p:to>
                                    </p:animClr>
                                    <p:animClr clrSpc="rgb" dir="cw">
                                      <p:cBhvr>
                                        <p:cTn id="132" dur="500" fill="hold"/>
                                        <p:tgtEl>
                                          <p:spTgt spid="38"/>
                                        </p:tgtEl>
                                        <p:attrNameLst>
                                          <p:attrName>fillcolor</p:attrName>
                                        </p:attrNameLst>
                                      </p:cBhvr>
                                      <p:to>
                                        <a:srgbClr val="FFC000"/>
                                      </p:to>
                                    </p:animClr>
                                    <p:set>
                                      <p:cBhvr>
                                        <p:cTn id="133" dur="500" fill="hold"/>
                                        <p:tgtEl>
                                          <p:spTgt spid="38"/>
                                        </p:tgtEl>
                                        <p:attrNameLst>
                                          <p:attrName>fill.type</p:attrName>
                                        </p:attrNameLst>
                                      </p:cBhvr>
                                      <p:to>
                                        <p:strVal val="solid"/>
                                      </p:to>
                                    </p:set>
                                    <p:set>
                                      <p:cBhvr>
                                        <p:cTn id="134" dur="500" fill="hold"/>
                                        <p:tgtEl>
                                          <p:spTgt spid="38"/>
                                        </p:tgtEl>
                                        <p:attrNameLst>
                                          <p:attrName>fill.on</p:attrName>
                                        </p:attrNameLst>
                                      </p:cBhvr>
                                      <p:to>
                                        <p:strVal val="true"/>
                                      </p:to>
                                    </p:set>
                                  </p:childTnLst>
                                </p:cTn>
                              </p:par>
                            </p:childTnLst>
                          </p:cTn>
                        </p:par>
                      </p:childTnLst>
                    </p:cTn>
                  </p:par>
                  <p:par>
                    <p:cTn id="135" fill="hold">
                      <p:stCondLst>
                        <p:cond delay="indefinite"/>
                      </p:stCondLst>
                      <p:childTnLst>
                        <p:par>
                          <p:cTn id="136" fill="hold">
                            <p:stCondLst>
                              <p:cond delay="0"/>
                            </p:stCondLst>
                            <p:childTnLst>
                              <p:par>
                                <p:cTn id="137" presetID="26" presetClass="emph" presetSubtype="0" fill="hold" grpId="2" nodeType="clickEffect">
                                  <p:stCondLst>
                                    <p:cond delay="0"/>
                                  </p:stCondLst>
                                  <p:childTnLst>
                                    <p:animEffect transition="out" filter="fade">
                                      <p:cBhvr>
                                        <p:cTn id="138" dur="500" tmFilter="0, 0; .2, .5; .8, .5; 1, 0"/>
                                        <p:tgtEl>
                                          <p:spTgt spid="32"/>
                                        </p:tgtEl>
                                      </p:cBhvr>
                                    </p:animEffect>
                                    <p:animScale>
                                      <p:cBhvr>
                                        <p:cTn id="139" dur="250" autoRev="1" fill="hold"/>
                                        <p:tgtEl>
                                          <p:spTgt spid="32"/>
                                        </p:tgtEl>
                                      </p:cBhvr>
                                      <p:by x="105000" y="105000"/>
                                    </p:animScale>
                                  </p:childTnLst>
                                </p:cTn>
                              </p:par>
                            </p:childTnLst>
                          </p:cTn>
                        </p:par>
                        <p:par>
                          <p:cTn id="140" fill="hold">
                            <p:stCondLst>
                              <p:cond delay="500"/>
                            </p:stCondLst>
                            <p:childTnLst>
                              <p:par>
                                <p:cTn id="141" presetID="19" presetClass="emph" presetSubtype="0" fill="hold" grpId="1" nodeType="afterEffect">
                                  <p:stCondLst>
                                    <p:cond delay="0"/>
                                  </p:stCondLst>
                                  <p:childTnLst>
                                    <p:animClr clrSpc="rgb" dir="cw">
                                      <p:cBhvr override="childStyle">
                                        <p:cTn id="142" dur="500" fill="hold"/>
                                        <p:tgtEl>
                                          <p:spTgt spid="32"/>
                                        </p:tgtEl>
                                        <p:attrNameLst>
                                          <p:attrName>style.color</p:attrName>
                                        </p:attrNameLst>
                                      </p:cBhvr>
                                      <p:to>
                                        <a:srgbClr val="00B0F0"/>
                                      </p:to>
                                    </p:animClr>
                                    <p:animClr clrSpc="rgb" dir="cw">
                                      <p:cBhvr>
                                        <p:cTn id="143" dur="500" fill="hold"/>
                                        <p:tgtEl>
                                          <p:spTgt spid="32"/>
                                        </p:tgtEl>
                                        <p:attrNameLst>
                                          <p:attrName>fillcolor</p:attrName>
                                        </p:attrNameLst>
                                      </p:cBhvr>
                                      <p:to>
                                        <a:srgbClr val="00B0F0"/>
                                      </p:to>
                                    </p:animClr>
                                    <p:set>
                                      <p:cBhvr>
                                        <p:cTn id="144" dur="500" fill="hold"/>
                                        <p:tgtEl>
                                          <p:spTgt spid="32"/>
                                        </p:tgtEl>
                                        <p:attrNameLst>
                                          <p:attrName>fill.type</p:attrName>
                                        </p:attrNameLst>
                                      </p:cBhvr>
                                      <p:to>
                                        <p:strVal val="solid"/>
                                      </p:to>
                                    </p:set>
                                    <p:set>
                                      <p:cBhvr>
                                        <p:cTn id="145" dur="500" fill="hold"/>
                                        <p:tgtEl>
                                          <p:spTgt spid="32"/>
                                        </p:tgtEl>
                                        <p:attrNameLst>
                                          <p:attrName>fill.on</p:attrName>
                                        </p:attrNameLst>
                                      </p:cBhvr>
                                      <p:to>
                                        <p:strVal val="true"/>
                                      </p:to>
                                    </p:se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nodeType="clickEffect">
                                  <p:stCondLst>
                                    <p:cond delay="0"/>
                                  </p:stCondLst>
                                  <p:childTnLst>
                                    <p:set>
                                      <p:cBhvr>
                                        <p:cTn id="149" dur="1" fill="hold">
                                          <p:stCondLst>
                                            <p:cond delay="0"/>
                                          </p:stCondLst>
                                        </p:cTn>
                                        <p:tgtEl>
                                          <p:spTgt spid="23"/>
                                        </p:tgtEl>
                                        <p:attrNameLst>
                                          <p:attrName>style.visibility</p:attrName>
                                        </p:attrNameLst>
                                      </p:cBhvr>
                                      <p:to>
                                        <p:strVal val="visible"/>
                                      </p:to>
                                    </p:set>
                                    <p:animEffect transition="in" filter="fade">
                                      <p:cBhvr>
                                        <p:cTn id="150" dur="500"/>
                                        <p:tgtEl>
                                          <p:spTgt spid="23"/>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15"/>
                                        </p:tgtEl>
                                        <p:attrNameLst>
                                          <p:attrName>style.visibility</p:attrName>
                                        </p:attrNameLst>
                                      </p:cBhvr>
                                      <p:to>
                                        <p:strVal val="visible"/>
                                      </p:to>
                                    </p:set>
                                    <p:animEffect transition="in" filter="fade">
                                      <p:cBhvr>
                                        <p:cTn id="153" dur="500"/>
                                        <p:tgtEl>
                                          <p:spTgt spid="15"/>
                                        </p:tgtEl>
                                      </p:cBhvr>
                                    </p:animEffect>
                                  </p:childTnLst>
                                </p:cTn>
                              </p:par>
                            </p:childTnLst>
                          </p:cTn>
                        </p:par>
                      </p:childTnLst>
                    </p:cTn>
                  </p:par>
                  <p:par>
                    <p:cTn id="154" fill="hold">
                      <p:stCondLst>
                        <p:cond delay="indefinite"/>
                      </p:stCondLst>
                      <p:childTnLst>
                        <p:par>
                          <p:cTn id="155" fill="hold">
                            <p:stCondLst>
                              <p:cond delay="0"/>
                            </p:stCondLst>
                            <p:childTnLst>
                              <p:par>
                                <p:cTn id="156" presetID="10" presetClass="exit" presetSubtype="0" fill="hold" grpId="1" nodeType="clickEffect">
                                  <p:stCondLst>
                                    <p:cond delay="0"/>
                                  </p:stCondLst>
                                  <p:childTnLst>
                                    <p:animEffect transition="out" filter="fade">
                                      <p:cBhvr>
                                        <p:cTn id="157" dur="500"/>
                                        <p:tgtEl>
                                          <p:spTgt spid="40"/>
                                        </p:tgtEl>
                                      </p:cBhvr>
                                    </p:animEffect>
                                    <p:set>
                                      <p:cBhvr>
                                        <p:cTn id="158" dur="1" fill="hold">
                                          <p:stCondLst>
                                            <p:cond delay="499"/>
                                          </p:stCondLst>
                                        </p:cTn>
                                        <p:tgtEl>
                                          <p:spTgt spid="40"/>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500"/>
                                        <p:tgtEl>
                                          <p:spTgt spid="41"/>
                                        </p:tgtEl>
                                      </p:cBhvr>
                                    </p:animEffect>
                                    <p:set>
                                      <p:cBhvr>
                                        <p:cTn id="161" dur="1" fill="hold">
                                          <p:stCondLst>
                                            <p:cond delay="499"/>
                                          </p:stCondLst>
                                        </p:cTn>
                                        <p:tgtEl>
                                          <p:spTgt spid="41"/>
                                        </p:tgtEl>
                                        <p:attrNameLst>
                                          <p:attrName>style.visibility</p:attrName>
                                        </p:attrNameLst>
                                      </p:cBhvr>
                                      <p:to>
                                        <p:strVal val="hidden"/>
                                      </p:to>
                                    </p:set>
                                  </p:childTnLst>
                                </p:cTn>
                              </p:par>
                              <p:par>
                                <p:cTn id="162" presetID="10" presetClass="exit" presetSubtype="0" fill="hold" grpId="1" nodeType="withEffect">
                                  <p:stCondLst>
                                    <p:cond delay="0"/>
                                  </p:stCondLst>
                                  <p:childTnLst>
                                    <p:animEffect transition="out" filter="fade">
                                      <p:cBhvr>
                                        <p:cTn id="163" dur="500"/>
                                        <p:tgtEl>
                                          <p:spTgt spid="42"/>
                                        </p:tgtEl>
                                      </p:cBhvr>
                                    </p:animEffect>
                                    <p:set>
                                      <p:cBhvr>
                                        <p:cTn id="164" dur="1" fill="hold">
                                          <p:stCondLst>
                                            <p:cond delay="499"/>
                                          </p:stCondLst>
                                        </p:cTn>
                                        <p:tgtEl>
                                          <p:spTgt spid="42"/>
                                        </p:tgtEl>
                                        <p:attrNameLst>
                                          <p:attrName>style.visibility</p:attrName>
                                        </p:attrNameLst>
                                      </p:cBhvr>
                                      <p:to>
                                        <p:strVal val="hidden"/>
                                      </p:to>
                                    </p:set>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grpId="0" nodeType="clickEffect">
                                  <p:stCondLst>
                                    <p:cond delay="0"/>
                                  </p:stCondLst>
                                  <p:childTnLst>
                                    <p:set>
                                      <p:cBhvr>
                                        <p:cTn id="168" dur="1" fill="hold">
                                          <p:stCondLst>
                                            <p:cond delay="0"/>
                                          </p:stCondLst>
                                        </p:cTn>
                                        <p:tgtEl>
                                          <p:spTgt spid="26"/>
                                        </p:tgtEl>
                                        <p:attrNameLst>
                                          <p:attrName>style.visibility</p:attrName>
                                        </p:attrNameLst>
                                      </p:cBhvr>
                                      <p:to>
                                        <p:strVal val="visible"/>
                                      </p:to>
                                    </p:set>
                                    <p:animEffect transition="in" filter="fade">
                                      <p:cBhvr>
                                        <p:cTn id="169" dur="500"/>
                                        <p:tgtEl>
                                          <p:spTgt spid="26"/>
                                        </p:tgtEl>
                                      </p:cBhvr>
                                    </p:animEffect>
                                  </p:childTnLst>
                                </p:cTn>
                              </p:par>
                              <p:par>
                                <p:cTn id="170" presetID="10" presetClass="entr" presetSubtype="0" fill="hold" nodeType="withEffect">
                                  <p:stCondLst>
                                    <p:cond delay="0"/>
                                  </p:stCondLst>
                                  <p:childTnLst>
                                    <p:set>
                                      <p:cBhvr>
                                        <p:cTn id="171" dur="1" fill="hold">
                                          <p:stCondLst>
                                            <p:cond delay="0"/>
                                          </p:stCondLst>
                                        </p:cTn>
                                        <p:tgtEl>
                                          <p:spTgt spid="25"/>
                                        </p:tgtEl>
                                        <p:attrNameLst>
                                          <p:attrName>style.visibility</p:attrName>
                                        </p:attrNameLst>
                                      </p:cBhvr>
                                      <p:to>
                                        <p:strVal val="visible"/>
                                      </p:to>
                                    </p:set>
                                    <p:animEffect transition="in" filter="fade">
                                      <p:cBhvr>
                                        <p:cTn id="172" dur="500"/>
                                        <p:tgtEl>
                                          <p:spTgt spid="25"/>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grpId="0" nodeType="clickEffect">
                                  <p:stCondLst>
                                    <p:cond delay="0"/>
                                  </p:stCondLst>
                                  <p:childTnLst>
                                    <p:set>
                                      <p:cBhvr>
                                        <p:cTn id="176" dur="1" fill="hold">
                                          <p:stCondLst>
                                            <p:cond delay="0"/>
                                          </p:stCondLst>
                                        </p:cTn>
                                        <p:tgtEl>
                                          <p:spTgt spid="46"/>
                                        </p:tgtEl>
                                        <p:attrNameLst>
                                          <p:attrName>style.visibility</p:attrName>
                                        </p:attrNameLst>
                                      </p:cBhvr>
                                      <p:to>
                                        <p:strVal val="visible"/>
                                      </p:to>
                                    </p:set>
                                    <p:animEffect transition="in" filter="fade">
                                      <p:cBhvr>
                                        <p:cTn id="177" dur="500"/>
                                        <p:tgtEl>
                                          <p:spTgt spid="46"/>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47"/>
                                        </p:tgtEl>
                                        <p:attrNameLst>
                                          <p:attrName>style.visibility</p:attrName>
                                        </p:attrNameLst>
                                      </p:cBhvr>
                                      <p:to>
                                        <p:strVal val="visible"/>
                                      </p:to>
                                    </p:set>
                                    <p:animEffect transition="in" filter="fade">
                                      <p:cBhvr>
                                        <p:cTn id="180" dur="500"/>
                                        <p:tgtEl>
                                          <p:spTgt spid="47"/>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48"/>
                                        </p:tgtEl>
                                        <p:attrNameLst>
                                          <p:attrName>style.visibility</p:attrName>
                                        </p:attrNameLst>
                                      </p:cBhvr>
                                      <p:to>
                                        <p:strVal val="visible"/>
                                      </p:to>
                                    </p:set>
                                    <p:animEffect transition="in" filter="fade">
                                      <p:cBhvr>
                                        <p:cTn id="183" dur="500"/>
                                        <p:tgtEl>
                                          <p:spTgt spid="48"/>
                                        </p:tgtEl>
                                      </p:cBhvr>
                                    </p:animEffect>
                                  </p:childTnLst>
                                </p:cTn>
                              </p:par>
                            </p:childTnLst>
                          </p:cTn>
                        </p:par>
                      </p:childTnLst>
                    </p:cTn>
                  </p:par>
                  <p:par>
                    <p:cTn id="184" fill="hold">
                      <p:stCondLst>
                        <p:cond delay="indefinite"/>
                      </p:stCondLst>
                      <p:childTnLst>
                        <p:par>
                          <p:cTn id="185" fill="hold">
                            <p:stCondLst>
                              <p:cond delay="0"/>
                            </p:stCondLst>
                            <p:childTnLst>
                              <p:par>
                                <p:cTn id="186" presetID="10" presetClass="entr" presetSubtype="0" fill="hold" grpId="0" nodeType="clickEffect">
                                  <p:stCondLst>
                                    <p:cond delay="0"/>
                                  </p:stCondLst>
                                  <p:childTnLst>
                                    <p:set>
                                      <p:cBhvr>
                                        <p:cTn id="187" dur="1" fill="hold">
                                          <p:stCondLst>
                                            <p:cond delay="0"/>
                                          </p:stCondLst>
                                        </p:cTn>
                                        <p:tgtEl>
                                          <p:spTgt spid="27"/>
                                        </p:tgtEl>
                                        <p:attrNameLst>
                                          <p:attrName>style.visibility</p:attrName>
                                        </p:attrNameLst>
                                      </p:cBhvr>
                                      <p:to>
                                        <p:strVal val="visible"/>
                                      </p:to>
                                    </p:set>
                                    <p:animEffect transition="in" filter="fade">
                                      <p:cBhvr>
                                        <p:cTn id="188" dur="500"/>
                                        <p:tgtEl>
                                          <p:spTgt spid="27"/>
                                        </p:tgtEl>
                                      </p:cBhvr>
                                    </p:animEffect>
                                  </p:childTnLst>
                                </p:cTn>
                              </p:par>
                              <p:par>
                                <p:cTn id="189" presetID="10" presetClass="entr" presetSubtype="0" fill="hold" nodeType="withEffect">
                                  <p:stCondLst>
                                    <p:cond delay="0"/>
                                  </p:stCondLst>
                                  <p:childTnLst>
                                    <p:set>
                                      <p:cBhvr>
                                        <p:cTn id="190" dur="1" fill="hold">
                                          <p:stCondLst>
                                            <p:cond delay="0"/>
                                          </p:stCondLst>
                                        </p:cTn>
                                        <p:tgtEl>
                                          <p:spTgt spid="24"/>
                                        </p:tgtEl>
                                        <p:attrNameLst>
                                          <p:attrName>style.visibility</p:attrName>
                                        </p:attrNameLst>
                                      </p:cBhvr>
                                      <p:to>
                                        <p:strVal val="visible"/>
                                      </p:to>
                                    </p:set>
                                    <p:animEffect transition="in" filter="fade">
                                      <p:cBhvr>
                                        <p:cTn id="191" dur="500"/>
                                        <p:tgtEl>
                                          <p:spTgt spid="24"/>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16"/>
                                        </p:tgtEl>
                                        <p:attrNameLst>
                                          <p:attrName>style.visibility</p:attrName>
                                        </p:attrNameLst>
                                      </p:cBhvr>
                                      <p:to>
                                        <p:strVal val="visible"/>
                                      </p:to>
                                    </p:set>
                                    <p:animEffect transition="in" filter="fade">
                                      <p:cBhvr>
                                        <p:cTn id="194" dur="500"/>
                                        <p:tgtEl>
                                          <p:spTgt spid="16"/>
                                        </p:tgtEl>
                                      </p:cBhvr>
                                    </p:animEffect>
                                  </p:childTnLst>
                                </p:cTn>
                              </p:par>
                            </p:childTnLst>
                          </p:cTn>
                        </p:par>
                      </p:childTnLst>
                    </p:cTn>
                  </p:par>
                  <p:par>
                    <p:cTn id="195" fill="hold">
                      <p:stCondLst>
                        <p:cond delay="indefinite"/>
                      </p:stCondLst>
                      <p:childTnLst>
                        <p:par>
                          <p:cTn id="196" fill="hold">
                            <p:stCondLst>
                              <p:cond delay="0"/>
                            </p:stCondLst>
                            <p:childTnLst>
                              <p:par>
                                <p:cTn id="197" presetID="10" presetClass="exit" presetSubtype="0" fill="hold" grpId="1" nodeType="clickEffect">
                                  <p:stCondLst>
                                    <p:cond delay="0"/>
                                  </p:stCondLst>
                                  <p:childTnLst>
                                    <p:animEffect transition="out" filter="fade">
                                      <p:cBhvr>
                                        <p:cTn id="198" dur="500"/>
                                        <p:tgtEl>
                                          <p:spTgt spid="46"/>
                                        </p:tgtEl>
                                      </p:cBhvr>
                                    </p:animEffect>
                                    <p:set>
                                      <p:cBhvr>
                                        <p:cTn id="199" dur="1" fill="hold">
                                          <p:stCondLst>
                                            <p:cond delay="499"/>
                                          </p:stCondLst>
                                        </p:cTn>
                                        <p:tgtEl>
                                          <p:spTgt spid="46"/>
                                        </p:tgtEl>
                                        <p:attrNameLst>
                                          <p:attrName>style.visibility</p:attrName>
                                        </p:attrNameLst>
                                      </p:cBhvr>
                                      <p:to>
                                        <p:strVal val="hidden"/>
                                      </p:to>
                                    </p:set>
                                  </p:childTnLst>
                                </p:cTn>
                              </p:par>
                              <p:par>
                                <p:cTn id="200" presetID="10" presetClass="exit" presetSubtype="0" fill="hold" grpId="1" nodeType="withEffect">
                                  <p:stCondLst>
                                    <p:cond delay="0"/>
                                  </p:stCondLst>
                                  <p:childTnLst>
                                    <p:animEffect transition="out" filter="fade">
                                      <p:cBhvr>
                                        <p:cTn id="201" dur="500"/>
                                        <p:tgtEl>
                                          <p:spTgt spid="47"/>
                                        </p:tgtEl>
                                      </p:cBhvr>
                                    </p:animEffect>
                                    <p:set>
                                      <p:cBhvr>
                                        <p:cTn id="202" dur="1" fill="hold">
                                          <p:stCondLst>
                                            <p:cond delay="499"/>
                                          </p:stCondLst>
                                        </p:cTn>
                                        <p:tgtEl>
                                          <p:spTgt spid="47"/>
                                        </p:tgtEl>
                                        <p:attrNameLst>
                                          <p:attrName>style.visibility</p:attrName>
                                        </p:attrNameLst>
                                      </p:cBhvr>
                                      <p:to>
                                        <p:strVal val="hidden"/>
                                      </p:to>
                                    </p:set>
                                  </p:childTnLst>
                                </p:cTn>
                              </p:par>
                              <p:par>
                                <p:cTn id="203" presetID="10" presetClass="exit" presetSubtype="0" fill="hold" grpId="1" nodeType="withEffect">
                                  <p:stCondLst>
                                    <p:cond delay="0"/>
                                  </p:stCondLst>
                                  <p:childTnLst>
                                    <p:animEffect transition="out" filter="fade">
                                      <p:cBhvr>
                                        <p:cTn id="204" dur="500"/>
                                        <p:tgtEl>
                                          <p:spTgt spid="48"/>
                                        </p:tgtEl>
                                      </p:cBhvr>
                                    </p:animEffect>
                                    <p:set>
                                      <p:cBhvr>
                                        <p:cTn id="205" dur="1" fill="hold">
                                          <p:stCondLst>
                                            <p:cond delay="499"/>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26" grpId="0"/>
      <p:bldP spid="27" grpId="0"/>
      <p:bldP spid="29" grpId="0" animBg="1"/>
      <p:bldP spid="30" grpId="0" animBg="1"/>
      <p:bldP spid="30" grpId="1" animBg="1"/>
      <p:bldP spid="30" grpId="2" animBg="1"/>
      <p:bldP spid="31" grpId="0" animBg="1"/>
      <p:bldP spid="32" grpId="0" animBg="1"/>
      <p:bldP spid="32" grpId="1" animBg="1"/>
      <p:bldP spid="32" grpId="2" animBg="1"/>
      <p:bldP spid="33" grpId="0" animBg="1"/>
      <p:bldP spid="34" grpId="0" animBg="1"/>
      <p:bldP spid="35" grpId="0" animBg="1"/>
      <p:bldP spid="36" grpId="0" animBg="1"/>
      <p:bldP spid="37" grpId="0" animBg="1"/>
      <p:bldP spid="38" grpId="0" animBg="1"/>
      <p:bldP spid="38" grpId="1" animBg="1"/>
      <p:bldP spid="38" grpId="2" animBg="1"/>
      <p:bldP spid="39" grpId="0" animBg="1"/>
      <p:bldP spid="40" grpId="0" animBg="1"/>
      <p:bldP spid="40" grpId="1" animBg="1"/>
      <p:bldP spid="41" grpId="0" animBg="1"/>
      <p:bldP spid="41" grpId="1" animBg="1"/>
      <p:bldP spid="42" grpId="0" animBg="1"/>
      <p:bldP spid="42" grpId="1" animBg="1"/>
      <p:bldP spid="46" grpId="0" animBg="1"/>
      <p:bldP spid="46" grpId="1" animBg="1"/>
      <p:bldP spid="47" grpId="0" animBg="1"/>
      <p:bldP spid="47" grpId="1" animBg="1"/>
      <p:bldP spid="48" grpId="0" animBg="1"/>
      <p:bldP spid="48"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57F1E4F-1CFF-5643-939E-217C01CDF565}" type="slidenum">
              <a:rPr lang="en-US" smtClean="0"/>
              <a:pPr/>
              <a:t>22</a:t>
            </a:fld>
            <a:endParaRPr lang="en-US" dirty="0"/>
          </a:p>
        </p:txBody>
      </p:sp>
      <p:sp>
        <p:nvSpPr>
          <p:cNvPr id="6" name="Rectangle 5"/>
          <p:cNvSpPr/>
          <p:nvPr/>
        </p:nvSpPr>
        <p:spPr>
          <a:xfrm>
            <a:off x="4728124" y="644340"/>
            <a:ext cx="3916390" cy="30405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p:cNvSpPr/>
          <p:nvPr/>
        </p:nvSpPr>
        <p:spPr>
          <a:xfrm>
            <a:off x="5310014" y="1032267"/>
            <a:ext cx="124691" cy="124691"/>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427778" y="1420194"/>
            <a:ext cx="124691" cy="124691"/>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954250" y="1156958"/>
            <a:ext cx="124691" cy="124691"/>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471323" y="1482539"/>
            <a:ext cx="124691" cy="12469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346632" y="2015939"/>
            <a:ext cx="124691" cy="12469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873105" y="1953593"/>
            <a:ext cx="124691" cy="12469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734560" y="2656712"/>
            <a:ext cx="124691" cy="12469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954250" y="2396939"/>
            <a:ext cx="124691" cy="1246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552469" y="2767549"/>
            <a:ext cx="124691" cy="1246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208335" y="2933804"/>
            <a:ext cx="124691" cy="1246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490123" y="3202235"/>
            <a:ext cx="124691" cy="1246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itle 5"/>
          <p:cNvSpPr>
            <a:spLocks noGrp="1"/>
          </p:cNvSpPr>
          <p:nvPr>
            <p:ph type="title"/>
          </p:nvPr>
        </p:nvSpPr>
        <p:spPr>
          <a:xfrm>
            <a:off x="210626" y="152003"/>
            <a:ext cx="6347713" cy="695325"/>
          </a:xfrm>
        </p:spPr>
        <p:txBody>
          <a:bodyPr/>
          <a:lstStyle/>
          <a:p>
            <a:r>
              <a:rPr lang="en-US" dirty="0" smtClean="0"/>
              <a:t>KNN Algorithm</a:t>
            </a:r>
            <a:endParaRPr lang="en-US" dirty="0"/>
          </a:p>
        </p:txBody>
      </p:sp>
      <p:sp>
        <p:nvSpPr>
          <p:cNvPr id="34" name="Oval 33"/>
          <p:cNvSpPr/>
          <p:nvPr/>
        </p:nvSpPr>
        <p:spPr>
          <a:xfrm>
            <a:off x="7268207" y="3019981"/>
            <a:ext cx="140770" cy="14077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70982" y="1875291"/>
            <a:ext cx="1311819" cy="370309"/>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200">
                <a:effectLst/>
                <a:latin typeface="Cambria" panose="02040503050406030204" pitchFamily="18" charset="0"/>
                <a:ea typeface="Calibri" panose="020F0502020204030204" pitchFamily="34" charset="0"/>
                <a:cs typeface="Times New Roman" panose="02020603050405020304" pitchFamily="18" charset="0"/>
              </a:rPr>
              <a:t>Calculate K</a:t>
            </a:r>
          </a:p>
        </p:txBody>
      </p:sp>
      <p:sp>
        <p:nvSpPr>
          <p:cNvPr id="36" name="Rectangle 35"/>
          <p:cNvSpPr/>
          <p:nvPr/>
        </p:nvSpPr>
        <p:spPr>
          <a:xfrm>
            <a:off x="437147" y="2720058"/>
            <a:ext cx="1979490" cy="370309"/>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200" dirty="0">
                <a:effectLst/>
                <a:latin typeface="Cambria" panose="02040503050406030204" pitchFamily="18" charset="0"/>
                <a:ea typeface="Calibri" panose="020F0502020204030204" pitchFamily="34" charset="0"/>
                <a:cs typeface="Times New Roman" panose="02020603050405020304" pitchFamily="18" charset="0"/>
              </a:rPr>
              <a:t>Normalize </a:t>
            </a:r>
            <a:r>
              <a:rPr lang="en-US" sz="1200" dirty="0" smtClean="0">
                <a:effectLst/>
                <a:latin typeface="Cambria" panose="02040503050406030204" pitchFamily="18" charset="0"/>
                <a:ea typeface="Calibri" panose="020F0502020204030204" pitchFamily="34" charset="0"/>
                <a:cs typeface="Times New Roman" panose="02020603050405020304" pitchFamily="18" charset="0"/>
              </a:rPr>
              <a:t>query point</a:t>
            </a:r>
            <a:endParaRPr lang="en-US" sz="1200" dirty="0">
              <a:effectLst/>
              <a:latin typeface="Cambria" panose="02040503050406030204" pitchFamily="18" charset="0"/>
              <a:ea typeface="Calibri" panose="020F0502020204030204" pitchFamily="34" charset="0"/>
              <a:cs typeface="Times New Roman" panose="02020603050405020304" pitchFamily="18" charset="0"/>
            </a:endParaRPr>
          </a:p>
        </p:txBody>
      </p:sp>
      <p:sp>
        <p:nvSpPr>
          <p:cNvPr id="37" name="Rectangle 36"/>
          <p:cNvSpPr/>
          <p:nvPr/>
        </p:nvSpPr>
        <p:spPr>
          <a:xfrm>
            <a:off x="333709" y="3598578"/>
            <a:ext cx="2186364" cy="519752"/>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200" dirty="0" smtClean="0">
                <a:effectLst/>
                <a:latin typeface="Cambria" panose="02040503050406030204" pitchFamily="18" charset="0"/>
                <a:ea typeface="Calibri" panose="020F0502020204030204" pitchFamily="34" charset="0"/>
                <a:cs typeface="Times New Roman" panose="02020603050405020304" pitchFamily="18" charset="0"/>
              </a:rPr>
              <a:t>Ca</a:t>
            </a:r>
            <a:r>
              <a:rPr lang="en-US" sz="1200" dirty="0" smtClean="0">
                <a:latin typeface="Cambria" panose="02040503050406030204" pitchFamily="18" charset="0"/>
                <a:ea typeface="Calibri" panose="020F0502020204030204" pitchFamily="34" charset="0"/>
                <a:cs typeface="Times New Roman" panose="02020603050405020304" pitchFamily="18" charset="0"/>
              </a:rPr>
              <a:t>lculate min K distance from query point to sample points </a:t>
            </a:r>
            <a:endParaRPr lang="en-US" sz="1200" dirty="0">
              <a:effectLst/>
              <a:latin typeface="Cambria" panose="02040503050406030204" pitchFamily="18" charset="0"/>
              <a:ea typeface="Calibri" panose="020F0502020204030204" pitchFamily="34" charset="0"/>
              <a:cs typeface="Times New Roman" panose="02020603050405020304" pitchFamily="18" charset="0"/>
            </a:endParaRPr>
          </a:p>
        </p:txBody>
      </p:sp>
      <p:sp>
        <p:nvSpPr>
          <p:cNvPr id="38" name="Flowchart: Terminator 37"/>
          <p:cNvSpPr/>
          <p:nvPr/>
        </p:nvSpPr>
        <p:spPr>
          <a:xfrm>
            <a:off x="851533" y="880087"/>
            <a:ext cx="1139211" cy="590179"/>
          </a:xfrm>
          <a:prstGeom prst="flowChartTerminator">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200">
                <a:effectLst/>
                <a:latin typeface="Cambria" panose="02040503050406030204" pitchFamily="18" charset="0"/>
                <a:ea typeface="Calibri" panose="020F0502020204030204" pitchFamily="34" charset="0"/>
                <a:cs typeface="Times New Roman" panose="02020603050405020304" pitchFamily="18" charset="0"/>
              </a:rPr>
              <a:t>Start</a:t>
            </a:r>
          </a:p>
        </p:txBody>
      </p:sp>
      <p:cxnSp>
        <p:nvCxnSpPr>
          <p:cNvPr id="39" name="Straight Arrow Connector 38"/>
          <p:cNvCxnSpPr/>
          <p:nvPr/>
        </p:nvCxnSpPr>
        <p:spPr>
          <a:xfrm>
            <a:off x="1421139" y="1470266"/>
            <a:ext cx="5753" cy="405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1426892" y="2245600"/>
            <a:ext cx="0" cy="474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1426892" y="3090366"/>
            <a:ext cx="0" cy="508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Rectangle 41"/>
              <p:cNvSpPr/>
              <p:nvPr/>
            </p:nvSpPr>
            <p:spPr>
              <a:xfrm>
                <a:off x="3069394" y="1875291"/>
                <a:ext cx="1090427" cy="372410"/>
              </a:xfrm>
              <a:prstGeom prst="rect">
                <a:avLst/>
              </a:prstGeom>
            </p:spPr>
            <p:txBody>
              <a:bodyPr wrap="none">
                <a:spAutoFit/>
              </a:bodyPr>
              <a:lstStyle/>
              <a:p>
                <a:r>
                  <a:rPr lang="en-US" dirty="0" smtClean="0">
                    <a:latin typeface="Cambria" panose="02040503050406030204" pitchFamily="18" charset="0"/>
                    <a:ea typeface="Calibri" panose="020F0502020204030204" pitchFamily="34" charset="0"/>
                    <a:cs typeface="Times New Roman" panose="02020603050405020304" pitchFamily="18" charset="0"/>
                  </a:rPr>
                  <a:t>K </a:t>
                </a:r>
                <a:r>
                  <a:rPr lang="en-US" dirty="0" smtClean="0">
                    <a:latin typeface="Cambria" panose="02040503050406030204" pitchFamily="18" charset="0"/>
                    <a:ea typeface="Calibri" panose="020F0502020204030204" pitchFamily="34" charset="0"/>
                    <a:cs typeface="Times New Roman" panose="02020603050405020304" pitchFamily="18" charset="0"/>
                    <a:sym typeface="Symbol" panose="05050102010706020507" pitchFamily="18" charset="2"/>
                  </a:rPr>
                  <a:t> </a:t>
                </a:r>
                <a14:m>
                  <m:oMath xmlns:m="http://schemas.openxmlformats.org/officeDocument/2006/math">
                    <m:rad>
                      <m:radPr>
                        <m:degHide m:val="on"/>
                        <m:ctrlPr>
                          <a:rPr lang="en-US" i="1">
                            <a:effectLst/>
                            <a:latin typeface="Cambria Math" panose="02040503050406030204" pitchFamily="18" charset="0"/>
                          </a:rPr>
                        </m:ctrlPr>
                      </m:radPr>
                      <m:deg/>
                      <m:e>
                        <m:r>
                          <a:rPr lang="en-US" i="1">
                            <a:effectLst/>
                            <a:latin typeface="Cambria Math" panose="02040503050406030204" pitchFamily="18" charset="0"/>
                            <a:ea typeface="Calibri" panose="020F0502020204030204" pitchFamily="34" charset="0"/>
                            <a:cs typeface="Times New Roman" panose="02020603050405020304" pitchFamily="18" charset="0"/>
                          </a:rPr>
                          <m:t>𝑛</m:t>
                        </m:r>
                      </m:e>
                    </m:rad>
                    <m:r>
                      <a:rPr lang="en-US" b="0" i="1" smtClean="0">
                        <a:effectLst/>
                        <a:latin typeface="Cambria Math" panose="02040503050406030204" pitchFamily="18" charset="0"/>
                        <a:ea typeface="Calibri" panose="020F0502020204030204" pitchFamily="34" charset="0"/>
                        <a:cs typeface="Times New Roman" panose="02020603050405020304" pitchFamily="18" charset="0"/>
                      </a:rPr>
                      <m:t>/2</m:t>
                    </m:r>
                  </m:oMath>
                </a14:m>
                <a:endParaRPr lang="en-US" dirty="0"/>
              </a:p>
            </p:txBody>
          </p:sp>
        </mc:Choice>
        <mc:Fallback xmlns="">
          <p:sp>
            <p:nvSpPr>
              <p:cNvPr id="42" name="Rectangle 41"/>
              <p:cNvSpPr>
                <a:spLocks noRot="1" noChangeAspect="1" noMove="1" noResize="1" noEditPoints="1" noAdjustHandles="1" noChangeArrowheads="1" noChangeShapeType="1" noTextEdit="1"/>
              </p:cNvSpPr>
              <p:nvPr/>
            </p:nvSpPr>
            <p:spPr>
              <a:xfrm>
                <a:off x="3069394" y="1875291"/>
                <a:ext cx="1090427" cy="372410"/>
              </a:xfrm>
              <a:prstGeom prst="rect">
                <a:avLst/>
              </a:prstGeom>
              <a:blipFill rotWithShape="0">
                <a:blip r:embed="rId2"/>
                <a:stretch>
                  <a:fillRect l="-5056" t="-9836" b="-24590"/>
                </a:stretch>
              </a:blipFill>
            </p:spPr>
            <p:txBody>
              <a:bodyPr/>
              <a:lstStyle/>
              <a:p>
                <a:r>
                  <a:rPr lang="en-US">
                    <a:noFill/>
                  </a:rPr>
                  <a:t> </a:t>
                </a:r>
              </a:p>
            </p:txBody>
          </p:sp>
        </mc:Fallback>
      </mc:AlternateContent>
      <p:cxnSp>
        <p:nvCxnSpPr>
          <p:cNvPr id="46" name="Straight Connector 45"/>
          <p:cNvCxnSpPr>
            <a:stCxn id="34" idx="5"/>
            <a:endCxn id="13" idx="1"/>
          </p:cNvCxnSpPr>
          <p:nvPr/>
        </p:nvCxnSpPr>
        <p:spPr>
          <a:xfrm flipV="1">
            <a:off x="7388362" y="2719058"/>
            <a:ext cx="346198" cy="421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34" idx="2"/>
            <a:endCxn id="17" idx="3"/>
          </p:cNvCxnSpPr>
          <p:nvPr/>
        </p:nvCxnSpPr>
        <p:spPr>
          <a:xfrm flipH="1" flipV="1">
            <a:off x="6333026" y="2996150"/>
            <a:ext cx="935181" cy="94216"/>
          </a:xfrm>
          <a:prstGeom prst="line">
            <a:avLst/>
          </a:prstGeom>
        </p:spPr>
        <p:style>
          <a:lnRef idx="1">
            <a:schemeClr val="accent1"/>
          </a:lnRef>
          <a:fillRef idx="0">
            <a:schemeClr val="accent1"/>
          </a:fillRef>
          <a:effectRef idx="0">
            <a:schemeClr val="accent1"/>
          </a:effectRef>
          <a:fontRef idx="minor">
            <a:schemeClr val="tx1"/>
          </a:fontRef>
        </p:style>
      </p:cxnSp>
      <p:sp>
        <p:nvSpPr>
          <p:cNvPr id="52" name="Flowchart: Decision 51"/>
          <p:cNvSpPr/>
          <p:nvPr/>
        </p:nvSpPr>
        <p:spPr>
          <a:xfrm>
            <a:off x="373984" y="4592788"/>
            <a:ext cx="2094307" cy="1236295"/>
          </a:xfrm>
          <a:prstGeom prst="flowChartDecision">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200" dirty="0" smtClean="0">
                <a:effectLst/>
                <a:latin typeface="Cambria" panose="02040503050406030204" pitchFamily="18" charset="0"/>
                <a:ea typeface="Calibri" panose="020F0502020204030204" pitchFamily="34" charset="0"/>
                <a:cs typeface="Times New Roman" panose="02020603050405020304" pitchFamily="18" charset="0"/>
              </a:rPr>
              <a:t>More than 1 most frequency</a:t>
            </a:r>
            <a:endParaRPr lang="en-US" sz="1200" dirty="0">
              <a:effectLst/>
              <a:latin typeface="Cambria" panose="02040503050406030204" pitchFamily="18" charset="0"/>
              <a:ea typeface="Calibri" panose="020F0502020204030204" pitchFamily="34" charset="0"/>
              <a:cs typeface="Times New Roman" panose="02020603050405020304" pitchFamily="18" charset="0"/>
            </a:endParaRPr>
          </a:p>
        </p:txBody>
      </p:sp>
      <p:cxnSp>
        <p:nvCxnSpPr>
          <p:cNvPr id="53" name="Straight Arrow Connector 52"/>
          <p:cNvCxnSpPr>
            <a:stCxn id="37" idx="2"/>
            <a:endCxn id="52" idx="0"/>
          </p:cNvCxnSpPr>
          <p:nvPr/>
        </p:nvCxnSpPr>
        <p:spPr>
          <a:xfrm flipH="1">
            <a:off x="1421138" y="4118330"/>
            <a:ext cx="5753" cy="474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Flowchart: Terminator 57"/>
          <p:cNvSpPr/>
          <p:nvPr/>
        </p:nvSpPr>
        <p:spPr>
          <a:xfrm>
            <a:off x="851532" y="6172285"/>
            <a:ext cx="1139211" cy="590179"/>
          </a:xfrm>
          <a:prstGeom prst="flowChartTerminator">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200">
                <a:effectLst/>
                <a:latin typeface="Cambria" panose="02040503050406030204" pitchFamily="18" charset="0"/>
                <a:ea typeface="Calibri" panose="020F0502020204030204" pitchFamily="34" charset="0"/>
                <a:cs typeface="Times New Roman" panose="02020603050405020304" pitchFamily="18" charset="0"/>
              </a:rPr>
              <a:t>End</a:t>
            </a:r>
          </a:p>
        </p:txBody>
      </p:sp>
      <p:cxnSp>
        <p:nvCxnSpPr>
          <p:cNvPr id="59" name="Straight Arrow Connector 58"/>
          <p:cNvCxnSpPr>
            <a:stCxn id="52" idx="2"/>
            <a:endCxn id="58" idx="0"/>
          </p:cNvCxnSpPr>
          <p:nvPr/>
        </p:nvCxnSpPr>
        <p:spPr>
          <a:xfrm>
            <a:off x="1421138" y="5829083"/>
            <a:ext cx="0" cy="343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Text Box 46"/>
          <p:cNvSpPr txBox="1"/>
          <p:nvPr/>
        </p:nvSpPr>
        <p:spPr>
          <a:xfrm>
            <a:off x="1505611" y="5815736"/>
            <a:ext cx="451849" cy="45208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1200" dirty="0">
                <a:effectLst/>
                <a:latin typeface="Cambria" panose="02040503050406030204" pitchFamily="18" charset="0"/>
                <a:ea typeface="Calibri" panose="020F0502020204030204" pitchFamily="34" charset="0"/>
                <a:cs typeface="Times New Roman" panose="02020603050405020304" pitchFamily="18" charset="0"/>
              </a:rPr>
              <a:t>No</a:t>
            </a:r>
          </a:p>
        </p:txBody>
      </p:sp>
      <p:sp>
        <p:nvSpPr>
          <p:cNvPr id="63" name="Rectangle 62"/>
          <p:cNvSpPr/>
          <p:nvPr/>
        </p:nvSpPr>
        <p:spPr>
          <a:xfrm>
            <a:off x="3510633" y="5025780"/>
            <a:ext cx="1979490" cy="370309"/>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200" dirty="0" smtClean="0">
                <a:effectLst/>
                <a:latin typeface="Cambria" panose="02040503050406030204" pitchFamily="18" charset="0"/>
                <a:ea typeface="Calibri" panose="020F0502020204030204" pitchFamily="34" charset="0"/>
                <a:cs typeface="Times New Roman" panose="02020603050405020304" pitchFamily="18" charset="0"/>
              </a:rPr>
              <a:t>Return min distance group</a:t>
            </a:r>
            <a:endParaRPr lang="en-US" sz="1200" dirty="0">
              <a:effectLst/>
              <a:latin typeface="Cambria" panose="02040503050406030204" pitchFamily="18" charset="0"/>
              <a:ea typeface="Calibri" panose="020F0502020204030204" pitchFamily="34" charset="0"/>
              <a:cs typeface="Times New Roman" panose="02020603050405020304" pitchFamily="18" charset="0"/>
            </a:endParaRPr>
          </a:p>
        </p:txBody>
      </p:sp>
      <p:cxnSp>
        <p:nvCxnSpPr>
          <p:cNvPr id="65" name="Straight Arrow Connector 64"/>
          <p:cNvCxnSpPr>
            <a:stCxn id="52" idx="3"/>
            <a:endCxn id="63" idx="1"/>
          </p:cNvCxnSpPr>
          <p:nvPr/>
        </p:nvCxnSpPr>
        <p:spPr>
          <a:xfrm flipV="1">
            <a:off x="2468291" y="5210935"/>
            <a:ext cx="104234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66"/>
          <p:cNvCxnSpPr>
            <a:stCxn id="63" idx="2"/>
            <a:endCxn id="58" idx="3"/>
          </p:cNvCxnSpPr>
          <p:nvPr/>
        </p:nvCxnSpPr>
        <p:spPr>
          <a:xfrm rot="5400000">
            <a:off x="2709918" y="4676915"/>
            <a:ext cx="1071286" cy="250963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 Box 45"/>
          <p:cNvSpPr txBox="1"/>
          <p:nvPr/>
        </p:nvSpPr>
        <p:spPr>
          <a:xfrm>
            <a:off x="2499558" y="4851427"/>
            <a:ext cx="503247" cy="45208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1200" dirty="0">
                <a:effectLst/>
                <a:latin typeface="Cambria" panose="02040503050406030204" pitchFamily="18" charset="0"/>
                <a:ea typeface="Calibri" panose="020F0502020204030204" pitchFamily="34" charset="0"/>
                <a:cs typeface="Times New Roman" panose="02020603050405020304" pitchFamily="18" charset="0"/>
              </a:rPr>
              <a:t>Yes</a:t>
            </a:r>
          </a:p>
        </p:txBody>
      </p:sp>
    </p:spTree>
    <p:extLst>
      <p:ext uri="{BB962C8B-B14F-4D97-AF65-F5344CB8AC3E}">
        <p14:creationId xmlns:p14="http://schemas.microsoft.com/office/powerpoint/2010/main" val="4200018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fade">
                                      <p:cBhvr>
                                        <p:cTn id="20" dur="500"/>
                                        <p:tgtEl>
                                          <p:spTgt spid="4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500"/>
                                        <p:tgtEl>
                                          <p:spTgt spid="3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8"/>
                                        </p:tgtEl>
                                        <p:attrNameLst>
                                          <p:attrName>style.visibility</p:attrName>
                                        </p:attrNameLst>
                                      </p:cBhvr>
                                      <p:to>
                                        <p:strVal val="visible"/>
                                      </p:to>
                                    </p:set>
                                    <p:animEffect transition="in" filter="fade">
                                      <p:cBhvr>
                                        <p:cTn id="46" dur="500"/>
                                        <p:tgtEl>
                                          <p:spTgt spid="48"/>
                                        </p:tgtEl>
                                      </p:cBhvr>
                                    </p:animEffect>
                                  </p:childTnLst>
                                </p:cTn>
                              </p:par>
                              <p:par>
                                <p:cTn id="47" presetID="10" presetClass="entr" presetSubtype="0" fill="hold" nodeType="with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500"/>
                                        <p:tgtEl>
                                          <p:spTgt spid="4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2"/>
                                        </p:tgtEl>
                                        <p:attrNameLst>
                                          <p:attrName>style.visibility</p:attrName>
                                        </p:attrNameLst>
                                      </p:cBhvr>
                                      <p:to>
                                        <p:strVal val="visible"/>
                                      </p:to>
                                    </p:set>
                                    <p:animEffect transition="in" filter="fade">
                                      <p:cBhvr>
                                        <p:cTn id="54" dur="500"/>
                                        <p:tgtEl>
                                          <p:spTgt spid="52"/>
                                        </p:tgtEl>
                                      </p:cBhvr>
                                    </p:animEffect>
                                  </p:childTnLst>
                                </p:cTn>
                              </p:par>
                              <p:par>
                                <p:cTn id="55" presetID="10" presetClass="entr" presetSubtype="0" fill="hold"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fade">
                                      <p:cBhvr>
                                        <p:cTn id="57" dur="500"/>
                                        <p:tgtEl>
                                          <p:spTgt spid="5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0"/>
                                        </p:tgtEl>
                                        <p:attrNameLst>
                                          <p:attrName>style.visibility</p:attrName>
                                        </p:attrNameLst>
                                      </p:cBhvr>
                                      <p:to>
                                        <p:strVal val="visible"/>
                                      </p:to>
                                    </p:set>
                                    <p:animEffect transition="in" filter="fade">
                                      <p:cBhvr>
                                        <p:cTn id="62" dur="500"/>
                                        <p:tgtEl>
                                          <p:spTgt spid="60"/>
                                        </p:tgtEl>
                                      </p:cBhvr>
                                    </p:animEffect>
                                  </p:childTnLst>
                                </p:cTn>
                              </p:par>
                              <p:par>
                                <p:cTn id="63" presetID="10" presetClass="entr" presetSubtype="0" fill="hold" nodeType="withEffect">
                                  <p:stCondLst>
                                    <p:cond delay="0"/>
                                  </p:stCondLst>
                                  <p:childTnLst>
                                    <p:set>
                                      <p:cBhvr>
                                        <p:cTn id="64" dur="1" fill="hold">
                                          <p:stCondLst>
                                            <p:cond delay="0"/>
                                          </p:stCondLst>
                                        </p:cTn>
                                        <p:tgtEl>
                                          <p:spTgt spid="59"/>
                                        </p:tgtEl>
                                        <p:attrNameLst>
                                          <p:attrName>style.visibility</p:attrName>
                                        </p:attrNameLst>
                                      </p:cBhvr>
                                      <p:to>
                                        <p:strVal val="visible"/>
                                      </p:to>
                                    </p:set>
                                    <p:animEffect transition="in" filter="fade">
                                      <p:cBhvr>
                                        <p:cTn id="65" dur="500"/>
                                        <p:tgtEl>
                                          <p:spTgt spid="59"/>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8"/>
                                        </p:tgtEl>
                                        <p:attrNameLst>
                                          <p:attrName>style.visibility</p:attrName>
                                        </p:attrNameLst>
                                      </p:cBhvr>
                                      <p:to>
                                        <p:strVal val="visible"/>
                                      </p:to>
                                    </p:set>
                                    <p:animEffect transition="in" filter="fade">
                                      <p:cBhvr>
                                        <p:cTn id="68" dur="500"/>
                                        <p:tgtEl>
                                          <p:spTgt spid="58"/>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63"/>
                                        </p:tgtEl>
                                        <p:attrNameLst>
                                          <p:attrName>style.visibility</p:attrName>
                                        </p:attrNameLst>
                                      </p:cBhvr>
                                      <p:to>
                                        <p:strVal val="visible"/>
                                      </p:to>
                                    </p:set>
                                    <p:animEffect transition="in" filter="fade">
                                      <p:cBhvr>
                                        <p:cTn id="73" dur="500"/>
                                        <p:tgtEl>
                                          <p:spTgt spid="6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8"/>
                                        </p:tgtEl>
                                        <p:attrNameLst>
                                          <p:attrName>style.visibility</p:attrName>
                                        </p:attrNameLst>
                                      </p:cBhvr>
                                      <p:to>
                                        <p:strVal val="visible"/>
                                      </p:to>
                                    </p:set>
                                    <p:animEffect transition="in" filter="fade">
                                      <p:cBhvr>
                                        <p:cTn id="76" dur="500"/>
                                        <p:tgtEl>
                                          <p:spTgt spid="68"/>
                                        </p:tgtEl>
                                      </p:cBhvr>
                                    </p:animEffect>
                                  </p:childTnLst>
                                </p:cTn>
                              </p:par>
                              <p:par>
                                <p:cTn id="77" presetID="10" presetClass="entr" presetSubtype="0" fill="hold" nodeType="withEffect">
                                  <p:stCondLst>
                                    <p:cond delay="0"/>
                                  </p:stCondLst>
                                  <p:childTnLst>
                                    <p:set>
                                      <p:cBhvr>
                                        <p:cTn id="78" dur="1" fill="hold">
                                          <p:stCondLst>
                                            <p:cond delay="0"/>
                                          </p:stCondLst>
                                        </p:cTn>
                                        <p:tgtEl>
                                          <p:spTgt spid="65"/>
                                        </p:tgtEl>
                                        <p:attrNameLst>
                                          <p:attrName>style.visibility</p:attrName>
                                        </p:attrNameLst>
                                      </p:cBhvr>
                                      <p:to>
                                        <p:strVal val="visible"/>
                                      </p:to>
                                    </p:set>
                                    <p:animEffect transition="in" filter="fade">
                                      <p:cBhvr>
                                        <p:cTn id="79" dur="500"/>
                                        <p:tgtEl>
                                          <p:spTgt spid="6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67"/>
                                        </p:tgtEl>
                                        <p:attrNameLst>
                                          <p:attrName>style.visibility</p:attrName>
                                        </p:attrNameLst>
                                      </p:cBhvr>
                                      <p:to>
                                        <p:strVal val="visible"/>
                                      </p:to>
                                    </p:set>
                                    <p:animEffect transition="in" filter="fade">
                                      <p:cBhvr>
                                        <p:cTn id="84"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P spid="38" grpId="0" animBg="1"/>
      <p:bldP spid="42" grpId="0"/>
      <p:bldP spid="52" grpId="0" animBg="1"/>
      <p:bldP spid="58" grpId="0" animBg="1"/>
      <p:bldP spid="60" grpId="0"/>
      <p:bldP spid="63" grpId="0" animBg="1"/>
      <p:bldP spid="6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57F1E4F-1CFF-5643-939E-217C01CDF565}" type="slidenum">
              <a:rPr lang="en-US" smtClean="0"/>
              <a:pPr/>
              <a:t>23</a:t>
            </a:fld>
            <a:endParaRPr lang="en-US" dirty="0"/>
          </a:p>
        </p:txBody>
      </p:sp>
      <p:sp>
        <p:nvSpPr>
          <p:cNvPr id="6" name="Title 5"/>
          <p:cNvSpPr>
            <a:spLocks noGrp="1"/>
          </p:cNvSpPr>
          <p:nvPr>
            <p:ph type="title"/>
          </p:nvPr>
        </p:nvSpPr>
        <p:spPr>
          <a:xfrm>
            <a:off x="3004465" y="0"/>
            <a:ext cx="6347713" cy="695325"/>
          </a:xfrm>
        </p:spPr>
        <p:txBody>
          <a:bodyPr/>
          <a:lstStyle/>
          <a:p>
            <a:r>
              <a:rPr lang="en-US" dirty="0" smtClean="0"/>
              <a:t>Suggest Schedule</a:t>
            </a:r>
            <a:endParaRPr lang="en-US" dirty="0"/>
          </a:p>
        </p:txBody>
      </p:sp>
      <p:sp>
        <p:nvSpPr>
          <p:cNvPr id="7" name="Flowchart: Data 6"/>
          <p:cNvSpPr/>
          <p:nvPr/>
        </p:nvSpPr>
        <p:spPr>
          <a:xfrm>
            <a:off x="547311" y="2270094"/>
            <a:ext cx="1759162" cy="370309"/>
          </a:xfrm>
          <a:prstGeom prst="flowChartInputOutpu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200" dirty="0" smtClean="0">
                <a:latin typeface="Cambria" panose="02040503050406030204" pitchFamily="18" charset="0"/>
                <a:ea typeface="Calibri" panose="020F0502020204030204" pitchFamily="34" charset="0"/>
                <a:cs typeface="Times New Roman" panose="02020603050405020304" pitchFamily="18" charset="0"/>
              </a:rPr>
              <a:t>Unassigned job</a:t>
            </a:r>
            <a:endParaRPr lang="en-US" sz="1200" dirty="0">
              <a:effectLst/>
              <a:latin typeface="Cambria" panose="02040503050406030204" pitchFamily="18" charset="0"/>
              <a:ea typeface="Calibri" panose="020F0502020204030204" pitchFamily="34" charset="0"/>
              <a:cs typeface="Times New Roman" panose="02020603050405020304" pitchFamily="18" charset="0"/>
            </a:endParaRPr>
          </a:p>
        </p:txBody>
      </p:sp>
      <p:sp>
        <p:nvSpPr>
          <p:cNvPr id="8" name="Rectangle 7"/>
          <p:cNvSpPr/>
          <p:nvPr/>
        </p:nvSpPr>
        <p:spPr>
          <a:xfrm>
            <a:off x="437147" y="3114861"/>
            <a:ext cx="1979490" cy="370309"/>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200" dirty="0" smtClean="0">
                <a:effectLst/>
                <a:latin typeface="Cambria" panose="02040503050406030204" pitchFamily="18" charset="0"/>
                <a:ea typeface="Calibri" panose="020F0502020204030204" pitchFamily="34" charset="0"/>
                <a:cs typeface="Times New Roman" panose="02020603050405020304" pitchFamily="18" charset="0"/>
              </a:rPr>
              <a:t>Suggest assign day (?)</a:t>
            </a:r>
            <a:endParaRPr lang="en-US" sz="1200" dirty="0">
              <a:effectLst/>
              <a:latin typeface="Cambria" panose="02040503050406030204" pitchFamily="18" charset="0"/>
              <a:ea typeface="Calibri" panose="020F0502020204030204" pitchFamily="34" charset="0"/>
              <a:cs typeface="Times New Roman" panose="02020603050405020304" pitchFamily="18" charset="0"/>
            </a:endParaRPr>
          </a:p>
        </p:txBody>
      </p:sp>
      <p:sp>
        <p:nvSpPr>
          <p:cNvPr id="10" name="Flowchart: Terminator 9"/>
          <p:cNvSpPr/>
          <p:nvPr/>
        </p:nvSpPr>
        <p:spPr>
          <a:xfrm>
            <a:off x="857287" y="551366"/>
            <a:ext cx="1139211" cy="590179"/>
          </a:xfrm>
          <a:prstGeom prst="flowChartTerminator">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200">
                <a:effectLst/>
                <a:latin typeface="Cambria" panose="02040503050406030204" pitchFamily="18" charset="0"/>
                <a:ea typeface="Calibri" panose="020F0502020204030204" pitchFamily="34" charset="0"/>
                <a:cs typeface="Times New Roman" panose="02020603050405020304" pitchFamily="18" charset="0"/>
              </a:rPr>
              <a:t>Start</a:t>
            </a:r>
          </a:p>
        </p:txBody>
      </p:sp>
      <p:cxnSp>
        <p:nvCxnSpPr>
          <p:cNvPr id="11" name="Straight Arrow Connector 10"/>
          <p:cNvCxnSpPr>
            <a:stCxn id="10" idx="2"/>
            <a:endCxn id="53" idx="0"/>
          </p:cNvCxnSpPr>
          <p:nvPr/>
        </p:nvCxnSpPr>
        <p:spPr>
          <a:xfrm flipH="1">
            <a:off x="1426892" y="1141545"/>
            <a:ext cx="1" cy="283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426892" y="2640403"/>
            <a:ext cx="0" cy="474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2"/>
            <a:endCxn id="14" idx="0"/>
          </p:cNvCxnSpPr>
          <p:nvPr/>
        </p:nvCxnSpPr>
        <p:spPr>
          <a:xfrm flipH="1">
            <a:off x="1421138" y="3485170"/>
            <a:ext cx="5754" cy="328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Flowchart: Decision 13"/>
          <p:cNvSpPr/>
          <p:nvPr/>
        </p:nvSpPr>
        <p:spPr>
          <a:xfrm>
            <a:off x="249200" y="3813171"/>
            <a:ext cx="2343876" cy="987949"/>
          </a:xfrm>
          <a:prstGeom prst="flowChartDecision">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200" dirty="0" smtClean="0">
                <a:effectLst/>
                <a:latin typeface="Cambria" panose="02040503050406030204" pitchFamily="18" charset="0"/>
                <a:ea typeface="Calibri" panose="020F0502020204030204" pitchFamily="34" charset="0"/>
                <a:cs typeface="Times New Roman" panose="02020603050405020304" pitchFamily="18" charset="0"/>
              </a:rPr>
              <a:t>Available staff in assign day?</a:t>
            </a:r>
            <a:endParaRPr lang="en-US" sz="1200" dirty="0">
              <a:effectLst/>
              <a:latin typeface="Cambria" panose="02040503050406030204" pitchFamily="18" charset="0"/>
              <a:ea typeface="Calibri" panose="020F0502020204030204" pitchFamily="34" charset="0"/>
              <a:cs typeface="Times New Roman" panose="02020603050405020304" pitchFamily="18" charset="0"/>
            </a:endParaRPr>
          </a:p>
        </p:txBody>
      </p:sp>
      <p:sp>
        <p:nvSpPr>
          <p:cNvPr id="15" name="Rectangle 14"/>
          <p:cNvSpPr/>
          <p:nvPr/>
        </p:nvSpPr>
        <p:spPr>
          <a:xfrm>
            <a:off x="437147" y="5129411"/>
            <a:ext cx="1979490" cy="429186"/>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200" dirty="0" smtClean="0">
                <a:effectLst/>
                <a:latin typeface="Cambria" panose="02040503050406030204" pitchFamily="18" charset="0"/>
                <a:ea typeface="Calibri" panose="020F0502020204030204" pitchFamily="34" charset="0"/>
                <a:cs typeface="Times New Roman" panose="02020603050405020304" pitchFamily="18" charset="0"/>
              </a:rPr>
              <a:t>Suggest assign to staff which have least jobs</a:t>
            </a:r>
            <a:endParaRPr lang="en-US" sz="1200" dirty="0">
              <a:effectLst/>
              <a:latin typeface="Cambria" panose="02040503050406030204" pitchFamily="18" charset="0"/>
              <a:ea typeface="Calibri" panose="020F0502020204030204" pitchFamily="34" charset="0"/>
              <a:cs typeface="Times New Roman" panose="02020603050405020304" pitchFamily="18" charset="0"/>
            </a:endParaRPr>
          </a:p>
        </p:txBody>
      </p:sp>
      <p:sp>
        <p:nvSpPr>
          <p:cNvPr id="16" name="Rectangle 15"/>
          <p:cNvSpPr/>
          <p:nvPr/>
        </p:nvSpPr>
        <p:spPr>
          <a:xfrm>
            <a:off x="437147" y="5886889"/>
            <a:ext cx="1979490" cy="429186"/>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200" dirty="0" smtClean="0">
                <a:effectLst/>
                <a:latin typeface="Cambria" panose="02040503050406030204" pitchFamily="18" charset="0"/>
                <a:ea typeface="Calibri" panose="020F0502020204030204" pitchFamily="34" charset="0"/>
                <a:cs typeface="Times New Roman" panose="02020603050405020304" pitchFamily="18" charset="0"/>
              </a:rPr>
              <a:t>Update schedule</a:t>
            </a:r>
            <a:endParaRPr lang="en-US" sz="1200" dirty="0">
              <a:effectLst/>
              <a:latin typeface="Cambria" panose="02040503050406030204" pitchFamily="18" charset="0"/>
              <a:ea typeface="Calibri" panose="020F0502020204030204" pitchFamily="34" charset="0"/>
              <a:cs typeface="Times New Roman" panose="02020603050405020304" pitchFamily="18" charset="0"/>
            </a:endParaRPr>
          </a:p>
        </p:txBody>
      </p:sp>
      <p:sp>
        <p:nvSpPr>
          <p:cNvPr id="17" name="Flowchart: Decision 16"/>
          <p:cNvSpPr/>
          <p:nvPr/>
        </p:nvSpPr>
        <p:spPr>
          <a:xfrm>
            <a:off x="3674788" y="5483334"/>
            <a:ext cx="2343876" cy="1236295"/>
          </a:xfrm>
          <a:prstGeom prst="flowChartDecision">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200" dirty="0" smtClean="0">
                <a:effectLst/>
                <a:latin typeface="Cambria" panose="02040503050406030204" pitchFamily="18" charset="0"/>
                <a:ea typeface="Calibri" panose="020F0502020204030204" pitchFamily="34" charset="0"/>
                <a:cs typeface="Times New Roman" panose="02020603050405020304" pitchFamily="18" charset="0"/>
              </a:rPr>
              <a:t>Still have unassigned job</a:t>
            </a:r>
            <a:endParaRPr lang="en-US" sz="1200" dirty="0">
              <a:effectLst/>
              <a:latin typeface="Cambria" panose="02040503050406030204" pitchFamily="18" charset="0"/>
              <a:ea typeface="Calibri" panose="020F0502020204030204" pitchFamily="34" charset="0"/>
              <a:cs typeface="Times New Roman" panose="02020603050405020304" pitchFamily="18" charset="0"/>
            </a:endParaRPr>
          </a:p>
        </p:txBody>
      </p:sp>
      <p:cxnSp>
        <p:nvCxnSpPr>
          <p:cNvPr id="19" name="Straight Arrow Connector 18"/>
          <p:cNvCxnSpPr>
            <a:stCxn id="14" idx="2"/>
            <a:endCxn id="15" idx="0"/>
          </p:cNvCxnSpPr>
          <p:nvPr/>
        </p:nvCxnSpPr>
        <p:spPr>
          <a:xfrm>
            <a:off x="1421138" y="4801120"/>
            <a:ext cx="5754" cy="328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5" idx="2"/>
            <a:endCxn id="16" idx="0"/>
          </p:cNvCxnSpPr>
          <p:nvPr/>
        </p:nvCxnSpPr>
        <p:spPr>
          <a:xfrm>
            <a:off x="1426892" y="5558597"/>
            <a:ext cx="0" cy="328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6" idx="3"/>
            <a:endCxn id="17" idx="1"/>
          </p:cNvCxnSpPr>
          <p:nvPr/>
        </p:nvCxnSpPr>
        <p:spPr>
          <a:xfrm>
            <a:off x="2416637" y="6101482"/>
            <a:ext cx="12581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7" idx="0"/>
            <a:endCxn id="7" idx="1"/>
          </p:cNvCxnSpPr>
          <p:nvPr/>
        </p:nvCxnSpPr>
        <p:spPr>
          <a:xfrm rot="16200000" flipV="1">
            <a:off x="1530189" y="2166797"/>
            <a:ext cx="3213240" cy="3419834"/>
          </a:xfrm>
          <a:prstGeom prst="bentConnector3">
            <a:avLst>
              <a:gd name="adj1" fmla="val 107114"/>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Flowchart: Terminator 29"/>
          <p:cNvSpPr/>
          <p:nvPr/>
        </p:nvSpPr>
        <p:spPr>
          <a:xfrm>
            <a:off x="6957314" y="5801791"/>
            <a:ext cx="1139211" cy="590179"/>
          </a:xfrm>
          <a:prstGeom prst="flowChartTerminator">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200" dirty="0">
                <a:effectLst/>
                <a:latin typeface="Cambria" panose="02040503050406030204" pitchFamily="18" charset="0"/>
                <a:ea typeface="Calibri" panose="020F0502020204030204" pitchFamily="34" charset="0"/>
                <a:cs typeface="Times New Roman" panose="02020603050405020304" pitchFamily="18" charset="0"/>
              </a:rPr>
              <a:t>End</a:t>
            </a:r>
          </a:p>
        </p:txBody>
      </p:sp>
      <p:cxnSp>
        <p:nvCxnSpPr>
          <p:cNvPr id="32" name="Straight Arrow Connector 31"/>
          <p:cNvCxnSpPr>
            <a:stCxn id="17" idx="3"/>
            <a:endCxn id="30" idx="1"/>
          </p:cNvCxnSpPr>
          <p:nvPr/>
        </p:nvCxnSpPr>
        <p:spPr>
          <a:xfrm flipV="1">
            <a:off x="6018664" y="6096881"/>
            <a:ext cx="938650" cy="4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 Box 46"/>
          <p:cNvSpPr txBox="1"/>
          <p:nvPr/>
        </p:nvSpPr>
        <p:spPr>
          <a:xfrm>
            <a:off x="5952398" y="5788129"/>
            <a:ext cx="451849" cy="45208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1200" dirty="0">
                <a:effectLst/>
                <a:latin typeface="Cambria" panose="02040503050406030204" pitchFamily="18" charset="0"/>
                <a:ea typeface="Calibri" panose="020F0502020204030204" pitchFamily="34" charset="0"/>
                <a:cs typeface="Times New Roman" panose="02020603050405020304" pitchFamily="18" charset="0"/>
              </a:rPr>
              <a:t>No</a:t>
            </a:r>
          </a:p>
        </p:txBody>
      </p:sp>
      <p:sp>
        <p:nvSpPr>
          <p:cNvPr id="34" name="Text Box 45"/>
          <p:cNvSpPr txBox="1"/>
          <p:nvPr/>
        </p:nvSpPr>
        <p:spPr>
          <a:xfrm>
            <a:off x="4929447" y="5235875"/>
            <a:ext cx="503247" cy="45208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1200" dirty="0">
                <a:effectLst/>
                <a:latin typeface="Cambria" panose="02040503050406030204" pitchFamily="18" charset="0"/>
                <a:ea typeface="Calibri" panose="020F0502020204030204" pitchFamily="34" charset="0"/>
                <a:cs typeface="Times New Roman" panose="02020603050405020304" pitchFamily="18" charset="0"/>
              </a:rPr>
              <a:t>Yes</a:t>
            </a:r>
          </a:p>
        </p:txBody>
      </p:sp>
      <p:sp>
        <p:nvSpPr>
          <p:cNvPr id="35" name="Text Box 46"/>
          <p:cNvSpPr txBox="1"/>
          <p:nvPr/>
        </p:nvSpPr>
        <p:spPr>
          <a:xfrm>
            <a:off x="1562329" y="4782583"/>
            <a:ext cx="451849" cy="45208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1200" dirty="0" smtClean="0">
                <a:latin typeface="Cambria" panose="02040503050406030204" pitchFamily="18" charset="0"/>
                <a:ea typeface="Calibri" panose="020F0502020204030204" pitchFamily="34" charset="0"/>
                <a:cs typeface="Times New Roman" panose="02020603050405020304" pitchFamily="18" charset="0"/>
              </a:rPr>
              <a:t>Yes</a:t>
            </a:r>
            <a:endParaRPr lang="en-US" sz="1200" dirty="0">
              <a:effectLst/>
              <a:latin typeface="Cambria" panose="02040503050406030204" pitchFamily="18" charset="0"/>
              <a:ea typeface="Calibri" panose="020F0502020204030204" pitchFamily="34" charset="0"/>
              <a:cs typeface="Times New Roman" panose="02020603050405020304" pitchFamily="18" charset="0"/>
            </a:endParaRPr>
          </a:p>
        </p:txBody>
      </p:sp>
      <p:sp>
        <p:nvSpPr>
          <p:cNvPr id="36" name="Text Box 45"/>
          <p:cNvSpPr txBox="1"/>
          <p:nvPr/>
        </p:nvSpPr>
        <p:spPr>
          <a:xfrm>
            <a:off x="2556276" y="3818274"/>
            <a:ext cx="503247" cy="45208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1200" dirty="0" smtClean="0">
                <a:effectLst/>
                <a:latin typeface="Cambria" panose="02040503050406030204" pitchFamily="18" charset="0"/>
                <a:ea typeface="Calibri" panose="020F0502020204030204" pitchFamily="34" charset="0"/>
                <a:cs typeface="Times New Roman" panose="02020603050405020304" pitchFamily="18" charset="0"/>
              </a:rPr>
              <a:t>No</a:t>
            </a:r>
            <a:endParaRPr lang="en-US" sz="1200" dirty="0">
              <a:effectLst/>
              <a:latin typeface="Cambria" panose="02040503050406030204" pitchFamily="18" charset="0"/>
              <a:ea typeface="Calibri" panose="020F0502020204030204" pitchFamily="34" charset="0"/>
              <a:cs typeface="Times New Roman" panose="02020603050405020304" pitchFamily="18" charset="0"/>
            </a:endParaRPr>
          </a:p>
        </p:txBody>
      </p:sp>
      <p:cxnSp>
        <p:nvCxnSpPr>
          <p:cNvPr id="38" name="Elbow Connector 37"/>
          <p:cNvCxnSpPr>
            <a:stCxn id="14" idx="3"/>
            <a:endCxn id="8" idx="0"/>
          </p:cNvCxnSpPr>
          <p:nvPr/>
        </p:nvCxnSpPr>
        <p:spPr>
          <a:xfrm flipH="1" flipV="1">
            <a:off x="1426892" y="3114861"/>
            <a:ext cx="1166184" cy="1192285"/>
          </a:xfrm>
          <a:prstGeom prst="bentConnector4">
            <a:avLst>
              <a:gd name="adj1" fmla="val -19602"/>
              <a:gd name="adj2" fmla="val 119173"/>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37147" y="1425224"/>
            <a:ext cx="1979490" cy="370309"/>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200" dirty="0" err="1" smtClean="0">
                <a:latin typeface="Cambria" panose="02040503050406030204" pitchFamily="18" charset="0"/>
                <a:ea typeface="Calibri" panose="020F0502020204030204" pitchFamily="34" charset="0"/>
                <a:cs typeface="Times New Roman" panose="02020603050405020304" pitchFamily="18" charset="0"/>
              </a:rPr>
              <a:t>Init</a:t>
            </a:r>
            <a:r>
              <a:rPr lang="en-US" sz="1200" dirty="0">
                <a:latin typeface="Cambria" panose="02040503050406030204" pitchFamily="18" charset="0"/>
                <a:ea typeface="Calibri" panose="020F0502020204030204" pitchFamily="34" charset="0"/>
                <a:cs typeface="Times New Roman" panose="02020603050405020304" pitchFamily="18" charset="0"/>
              </a:rPr>
              <a:t> </a:t>
            </a:r>
            <a:r>
              <a:rPr lang="en-US" sz="1200" dirty="0" smtClean="0">
                <a:latin typeface="Cambria" panose="02040503050406030204" pitchFamily="18" charset="0"/>
                <a:ea typeface="Calibri" panose="020F0502020204030204" pitchFamily="34" charset="0"/>
                <a:cs typeface="Times New Roman" panose="02020603050405020304" pitchFamily="18" charset="0"/>
              </a:rPr>
              <a:t>schedule</a:t>
            </a:r>
            <a:endParaRPr lang="en-US" sz="1200" dirty="0">
              <a:effectLst/>
              <a:latin typeface="Cambria" panose="02040503050406030204" pitchFamily="18" charset="0"/>
              <a:ea typeface="Calibri" panose="020F0502020204030204" pitchFamily="34" charset="0"/>
              <a:cs typeface="Times New Roman" panose="02020603050405020304" pitchFamily="18" charset="0"/>
            </a:endParaRPr>
          </a:p>
        </p:txBody>
      </p:sp>
      <p:cxnSp>
        <p:nvCxnSpPr>
          <p:cNvPr id="59" name="Straight Arrow Connector 58"/>
          <p:cNvCxnSpPr>
            <a:stCxn id="53" idx="2"/>
            <a:endCxn id="7" idx="1"/>
          </p:cNvCxnSpPr>
          <p:nvPr/>
        </p:nvCxnSpPr>
        <p:spPr>
          <a:xfrm>
            <a:off x="1426892" y="1795533"/>
            <a:ext cx="0" cy="474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5853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0"/>
                                        <p:tgtEl>
                                          <p:spTgt spid="5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fade">
                                      <p:cBhvr>
                                        <p:cTn id="20" dur="500"/>
                                        <p:tgtEl>
                                          <p:spTgt spid="5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par>
                                <p:cTn id="48" presetID="10" presetClass="entr" presetSubtype="0"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par>
                                <p:cTn id="56" presetID="10" presetClass="entr" presetSubtype="0" fill="hold"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fade">
                                      <p:cBhvr>
                                        <p:cTn id="63" dur="500"/>
                                        <p:tgtEl>
                                          <p:spTgt spid="2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500"/>
                                        <p:tgtEl>
                                          <p:spTgt spid="1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fade">
                                      <p:cBhvr>
                                        <p:cTn id="74" dur="500"/>
                                        <p:tgtEl>
                                          <p:spTgt spid="1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fade">
                                      <p:cBhvr>
                                        <p:cTn id="79" dur="500"/>
                                        <p:tgtEl>
                                          <p:spTgt spid="34"/>
                                        </p:tgtEl>
                                      </p:cBhvr>
                                    </p:animEffect>
                                  </p:childTnLst>
                                </p:cTn>
                              </p:par>
                              <p:par>
                                <p:cTn id="80" presetID="10" presetClass="entr" presetSubtype="0" fill="hold" nodeType="with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fade">
                                      <p:cBhvr>
                                        <p:cTn id="82" dur="500"/>
                                        <p:tgtEl>
                                          <p:spTgt spid="25"/>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3"/>
                                        </p:tgtEl>
                                        <p:attrNameLst>
                                          <p:attrName>style.visibility</p:attrName>
                                        </p:attrNameLst>
                                      </p:cBhvr>
                                      <p:to>
                                        <p:strVal val="visible"/>
                                      </p:to>
                                    </p:set>
                                    <p:animEffect transition="in" filter="fade">
                                      <p:cBhvr>
                                        <p:cTn id="87" dur="500"/>
                                        <p:tgtEl>
                                          <p:spTgt spid="33"/>
                                        </p:tgtEl>
                                      </p:cBhvr>
                                    </p:animEffect>
                                  </p:childTnLst>
                                </p:cTn>
                              </p:par>
                              <p:par>
                                <p:cTn id="88" presetID="10" presetClass="entr" presetSubtype="0" fill="hold" nodeType="withEffect">
                                  <p:stCondLst>
                                    <p:cond delay="0"/>
                                  </p:stCondLst>
                                  <p:childTnLst>
                                    <p:set>
                                      <p:cBhvr>
                                        <p:cTn id="89" dur="1" fill="hold">
                                          <p:stCondLst>
                                            <p:cond delay="0"/>
                                          </p:stCondLst>
                                        </p:cTn>
                                        <p:tgtEl>
                                          <p:spTgt spid="32"/>
                                        </p:tgtEl>
                                        <p:attrNameLst>
                                          <p:attrName>style.visibility</p:attrName>
                                        </p:attrNameLst>
                                      </p:cBhvr>
                                      <p:to>
                                        <p:strVal val="visible"/>
                                      </p:to>
                                    </p:set>
                                    <p:animEffect transition="in" filter="fade">
                                      <p:cBhvr>
                                        <p:cTn id="90" dur="500"/>
                                        <p:tgtEl>
                                          <p:spTgt spid="32"/>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0"/>
                                        </p:tgtEl>
                                        <p:attrNameLst>
                                          <p:attrName>style.visibility</p:attrName>
                                        </p:attrNameLst>
                                      </p:cBhvr>
                                      <p:to>
                                        <p:strVal val="visible"/>
                                      </p:to>
                                    </p:set>
                                    <p:animEffect transition="in" filter="fade">
                                      <p:cBhvr>
                                        <p:cTn id="9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4" grpId="0" animBg="1"/>
      <p:bldP spid="15" grpId="0" animBg="1"/>
      <p:bldP spid="16" grpId="0" animBg="1"/>
      <p:bldP spid="17" grpId="0" animBg="1"/>
      <p:bldP spid="30" grpId="0" animBg="1"/>
      <p:bldP spid="33" grpId="0"/>
      <p:bldP spid="34" grpId="0"/>
      <p:bldP spid="35" grpId="0"/>
      <p:bldP spid="36" grpId="0"/>
      <p:bldP spid="5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609600" y="609599"/>
            <a:ext cx="6347714" cy="5095741"/>
          </a:xfrm>
        </p:spPr>
        <p:txBody>
          <a:bodyPr/>
          <a:lstStyle/>
          <a:p>
            <a:pPr algn="ctr"/>
            <a:r>
              <a:rPr lang="en-US" dirty="0" smtClean="0">
                <a:latin typeface="Tahoma" panose="020B0604030504040204" pitchFamily="34" charset="0"/>
                <a:ea typeface="Tahoma" panose="020B0604030504040204" pitchFamily="34" charset="0"/>
                <a:cs typeface="Tahoma" panose="020B0604030504040204" pitchFamily="34" charset="0"/>
              </a:rPr>
              <a:t>Thanks for your listening</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 name="Footer Placeholder 3"/>
          <p:cNvSpPr>
            <a:spLocks noGrp="1"/>
          </p:cNvSpPr>
          <p:nvPr>
            <p:ph type="ftr" sz="quarter" idx="11"/>
          </p:nvPr>
        </p:nvSpPr>
        <p:spPr/>
        <p:txBody>
          <a:bodyPr/>
          <a:lstStyle/>
          <a:p>
            <a:r>
              <a:rPr lang="en-US" smtClean="0"/>
              <a:t>Capstone Project Defense - Office Rental Service</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3845979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Situation</a:t>
            </a:r>
            <a:br>
              <a:rPr lang="en-US" dirty="0"/>
            </a:br>
            <a:endParaRPr lang="en-US" dirty="0"/>
          </a:p>
        </p:txBody>
      </p:sp>
      <p:sp>
        <p:nvSpPr>
          <p:cNvPr id="3" name="Content Placeholder 2"/>
          <p:cNvSpPr>
            <a:spLocks noGrp="1"/>
          </p:cNvSpPr>
          <p:nvPr>
            <p:ph idx="1"/>
          </p:nvPr>
        </p:nvSpPr>
        <p:spPr>
          <a:xfrm>
            <a:off x="609599" y="1440154"/>
            <a:ext cx="6347714" cy="2051191"/>
          </a:xfrm>
        </p:spPr>
        <p:txBody>
          <a:bodyPr/>
          <a:lstStyle/>
          <a:p>
            <a:r>
              <a:rPr lang="en-US" dirty="0" smtClean="0"/>
              <a:t>Only provide information of offices.</a:t>
            </a:r>
          </a:p>
          <a:p>
            <a:r>
              <a:rPr lang="en-US" dirty="0" smtClean="0"/>
              <a:t>Customers contact with owners directly.</a:t>
            </a:r>
          </a:p>
          <a:p>
            <a:r>
              <a:rPr lang="en-US" dirty="0" smtClean="0"/>
              <a:t>Owners hardly to sign the contract.</a:t>
            </a:r>
            <a:endParaRPr lang="en-US" dirty="0"/>
          </a:p>
        </p:txBody>
      </p:sp>
      <p:sp>
        <p:nvSpPr>
          <p:cNvPr id="4" name="Footer Placeholder 3"/>
          <p:cNvSpPr>
            <a:spLocks noGrp="1"/>
          </p:cNvSpPr>
          <p:nvPr>
            <p:ph type="ftr" sz="quarter" idx="11"/>
          </p:nvPr>
        </p:nvSpPr>
        <p:spPr/>
        <p:txBody>
          <a:bodyPr/>
          <a:lstStyle/>
          <a:p>
            <a:r>
              <a:rPr lang="en-US" dirty="0" smtClean="0"/>
              <a:t>Capstone Project Defense - Office Rental Service</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8655" y="3337552"/>
            <a:ext cx="4285190" cy="201076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337552"/>
            <a:ext cx="4128655" cy="2010768"/>
          </a:xfrm>
          <a:prstGeom prst="rect">
            <a:avLst/>
          </a:prstGeom>
        </p:spPr>
      </p:pic>
      <p:sp>
        <p:nvSpPr>
          <p:cNvPr id="8" name="Footer Placeholder 3"/>
          <p:cNvSpPr txBox="1">
            <a:spLocks/>
          </p:cNvSpPr>
          <p:nvPr/>
        </p:nvSpPr>
        <p:spPr>
          <a:xfrm>
            <a:off x="609598" y="5512279"/>
            <a:ext cx="326967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hlinkClick r:id="rId5"/>
              </a:rPr>
              <a:t>http://</a:t>
            </a:r>
            <a:r>
              <a:rPr lang="en-US" sz="1200" dirty="0" smtClean="0">
                <a:hlinkClick r:id="rId5"/>
              </a:rPr>
              <a:t>vanphonggiatotchothue.com</a:t>
            </a:r>
            <a:endParaRPr lang="en-US" sz="1200" dirty="0" smtClean="0"/>
          </a:p>
        </p:txBody>
      </p:sp>
      <p:sp>
        <p:nvSpPr>
          <p:cNvPr id="9" name="Footer Placeholder 3"/>
          <p:cNvSpPr txBox="1">
            <a:spLocks/>
          </p:cNvSpPr>
          <p:nvPr/>
        </p:nvSpPr>
        <p:spPr>
          <a:xfrm>
            <a:off x="4433452" y="5512279"/>
            <a:ext cx="326967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hlinkClick r:id="rId6"/>
              </a:rPr>
              <a:t>http://</a:t>
            </a:r>
            <a:r>
              <a:rPr lang="en-US" sz="1200" dirty="0" smtClean="0">
                <a:hlinkClick r:id="rId6"/>
              </a:rPr>
              <a:t>www.vanphongchothuequan1.com.vn</a:t>
            </a:r>
            <a:endParaRPr lang="en-US" sz="1200" dirty="0" smtClean="0"/>
          </a:p>
        </p:txBody>
      </p:sp>
    </p:spTree>
    <p:extLst>
      <p:ext uri="{BB962C8B-B14F-4D97-AF65-F5344CB8AC3E}">
        <p14:creationId xmlns:p14="http://schemas.microsoft.com/office/powerpoint/2010/main" val="3150083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5978" y="1691936"/>
            <a:ext cx="1717495" cy="4464424"/>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3273284" y="1691936"/>
            <a:ext cx="2526853" cy="446442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Business Model</a:t>
            </a:r>
            <a:endParaRPr lang="en-US" dirty="0"/>
          </a:p>
        </p:txBody>
      </p:sp>
      <p:pic>
        <p:nvPicPr>
          <p:cNvPr id="1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74332" y="3284525"/>
            <a:ext cx="1609950" cy="1343212"/>
          </a:xfrm>
        </p:spPr>
      </p:pic>
      <p:sp>
        <p:nvSpPr>
          <p:cNvPr id="4" name="Footer Placeholder 3"/>
          <p:cNvSpPr>
            <a:spLocks noGrp="1"/>
          </p:cNvSpPr>
          <p:nvPr>
            <p:ph type="ftr" sz="quarter" idx="11"/>
          </p:nvPr>
        </p:nvSpPr>
        <p:spPr/>
        <p:txBody>
          <a:bodyPr/>
          <a:lstStyle/>
          <a:p>
            <a:r>
              <a:rPr lang="en-US" dirty="0" smtClean="0"/>
              <a:t>Capstone Project Defense - Office Rental Service</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717" y="1940140"/>
            <a:ext cx="1081617" cy="1081617"/>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396" y="4503140"/>
            <a:ext cx="1286730" cy="1286730"/>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7464" y="4119686"/>
            <a:ext cx="833000" cy="1292586"/>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71020" y="1805544"/>
            <a:ext cx="899707" cy="854038"/>
          </a:xfrm>
          <a:prstGeom prst="rect">
            <a:avLst/>
          </a:prstGeom>
        </p:spPr>
      </p:pic>
      <p:sp>
        <p:nvSpPr>
          <p:cNvPr id="18" name="Right Arrow 17"/>
          <p:cNvSpPr/>
          <p:nvPr/>
        </p:nvSpPr>
        <p:spPr>
          <a:xfrm rot="16200000">
            <a:off x="619880" y="3783779"/>
            <a:ext cx="1054294" cy="27847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p:cNvSpPr/>
          <p:nvPr/>
        </p:nvSpPr>
        <p:spPr>
          <a:xfrm>
            <a:off x="4272896" y="3284525"/>
            <a:ext cx="362136" cy="7515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Left-Right Arrow 20"/>
          <p:cNvSpPr/>
          <p:nvPr/>
        </p:nvSpPr>
        <p:spPr>
          <a:xfrm>
            <a:off x="5874720" y="4021523"/>
            <a:ext cx="925029" cy="24058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00513" y="3664485"/>
            <a:ext cx="909222" cy="646331"/>
          </a:xfrm>
          <a:prstGeom prst="rect">
            <a:avLst/>
          </a:prstGeom>
          <a:noFill/>
        </p:spPr>
        <p:txBody>
          <a:bodyPr wrap="square" rtlCol="0">
            <a:spAutoFit/>
          </a:bodyPr>
          <a:lstStyle/>
          <a:p>
            <a:pPr algn="ctr"/>
            <a:r>
              <a:rPr lang="en-US" dirty="0" smtClean="0"/>
              <a:t>Belong to</a:t>
            </a:r>
            <a:endParaRPr lang="en-US" dirty="0"/>
          </a:p>
        </p:txBody>
      </p:sp>
      <p:sp>
        <p:nvSpPr>
          <p:cNvPr id="27" name="TextBox 26"/>
          <p:cNvSpPr txBox="1"/>
          <p:nvPr/>
        </p:nvSpPr>
        <p:spPr>
          <a:xfrm>
            <a:off x="681696" y="2958396"/>
            <a:ext cx="947695" cy="369332"/>
          </a:xfrm>
          <a:prstGeom prst="rect">
            <a:avLst/>
          </a:prstGeom>
          <a:noFill/>
        </p:spPr>
        <p:txBody>
          <a:bodyPr wrap="none" rtlCol="0">
            <a:spAutoFit/>
          </a:bodyPr>
          <a:lstStyle/>
          <a:p>
            <a:r>
              <a:rPr lang="en-US" dirty="0" smtClean="0"/>
              <a:t>Owners</a:t>
            </a:r>
            <a:endParaRPr lang="en-US" dirty="0"/>
          </a:p>
        </p:txBody>
      </p:sp>
      <p:sp>
        <p:nvSpPr>
          <p:cNvPr id="28" name="TextBox 27"/>
          <p:cNvSpPr txBox="1"/>
          <p:nvPr/>
        </p:nvSpPr>
        <p:spPr>
          <a:xfrm>
            <a:off x="742911" y="5788596"/>
            <a:ext cx="909223" cy="369332"/>
          </a:xfrm>
          <a:prstGeom prst="rect">
            <a:avLst/>
          </a:prstGeom>
          <a:noFill/>
        </p:spPr>
        <p:txBody>
          <a:bodyPr wrap="none" rtlCol="0">
            <a:spAutoFit/>
          </a:bodyPr>
          <a:lstStyle/>
          <a:p>
            <a:r>
              <a:rPr lang="en-US" dirty="0" smtClean="0"/>
              <a:t>Offices</a:t>
            </a:r>
            <a:endParaRPr lang="en-US" dirty="0"/>
          </a:p>
        </p:txBody>
      </p:sp>
      <p:sp>
        <p:nvSpPr>
          <p:cNvPr id="29" name="TextBox 28"/>
          <p:cNvSpPr txBox="1"/>
          <p:nvPr/>
        </p:nvSpPr>
        <p:spPr>
          <a:xfrm>
            <a:off x="3320277" y="2741760"/>
            <a:ext cx="1050288" cy="369332"/>
          </a:xfrm>
          <a:prstGeom prst="rect">
            <a:avLst/>
          </a:prstGeom>
          <a:noFill/>
        </p:spPr>
        <p:txBody>
          <a:bodyPr wrap="none" rtlCol="0">
            <a:spAutoFit/>
          </a:bodyPr>
          <a:lstStyle/>
          <a:p>
            <a:r>
              <a:rPr lang="en-US" dirty="0" smtClean="0"/>
              <a:t>Manager</a:t>
            </a:r>
            <a:endParaRPr lang="en-US" dirty="0"/>
          </a:p>
        </p:txBody>
      </p:sp>
      <p:pic>
        <p:nvPicPr>
          <p:cNvPr id="30" name="Picture 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52723" y="1791825"/>
            <a:ext cx="855133" cy="855133"/>
          </a:xfrm>
          <a:prstGeom prst="rect">
            <a:avLst/>
          </a:prstGeom>
        </p:spPr>
      </p:pic>
      <p:sp>
        <p:nvSpPr>
          <p:cNvPr id="31" name="TextBox 30"/>
          <p:cNvSpPr txBox="1"/>
          <p:nvPr/>
        </p:nvSpPr>
        <p:spPr>
          <a:xfrm>
            <a:off x="4034098" y="5537103"/>
            <a:ext cx="912429" cy="369332"/>
          </a:xfrm>
          <a:prstGeom prst="rect">
            <a:avLst/>
          </a:prstGeom>
          <a:noFill/>
        </p:spPr>
        <p:txBody>
          <a:bodyPr wrap="none" rtlCol="0">
            <a:spAutoFit/>
          </a:bodyPr>
          <a:lstStyle/>
          <a:p>
            <a:r>
              <a:rPr lang="en-US" dirty="0" smtClean="0"/>
              <a:t>System</a:t>
            </a:r>
            <a:endParaRPr lang="en-US" dirty="0"/>
          </a:p>
        </p:txBody>
      </p:sp>
      <p:sp>
        <p:nvSpPr>
          <p:cNvPr id="32" name="TextBox 31"/>
          <p:cNvSpPr txBox="1"/>
          <p:nvPr/>
        </p:nvSpPr>
        <p:spPr>
          <a:xfrm>
            <a:off x="7139056" y="4581313"/>
            <a:ext cx="1165704" cy="369332"/>
          </a:xfrm>
          <a:prstGeom prst="rect">
            <a:avLst/>
          </a:prstGeom>
          <a:noFill/>
        </p:spPr>
        <p:txBody>
          <a:bodyPr wrap="none" rtlCol="0">
            <a:spAutoFit/>
          </a:bodyPr>
          <a:lstStyle/>
          <a:p>
            <a:r>
              <a:rPr lang="en-US" dirty="0" smtClean="0"/>
              <a:t>Customer</a:t>
            </a:r>
          </a:p>
        </p:txBody>
      </p:sp>
      <p:sp>
        <p:nvSpPr>
          <p:cNvPr id="33" name="TextBox 32"/>
          <p:cNvSpPr txBox="1"/>
          <p:nvPr/>
        </p:nvSpPr>
        <p:spPr>
          <a:xfrm>
            <a:off x="4781174" y="2799580"/>
            <a:ext cx="678391" cy="369332"/>
          </a:xfrm>
          <a:prstGeom prst="rect">
            <a:avLst/>
          </a:prstGeom>
          <a:noFill/>
        </p:spPr>
        <p:txBody>
          <a:bodyPr wrap="none" rtlCol="0">
            <a:spAutoFit/>
          </a:bodyPr>
          <a:lstStyle/>
          <a:p>
            <a:r>
              <a:rPr lang="en-US" dirty="0" smtClean="0"/>
              <a:t>Staff</a:t>
            </a:r>
            <a:endParaRPr lang="en-US" dirty="0"/>
          </a:p>
        </p:txBody>
      </p:sp>
      <p:sp>
        <p:nvSpPr>
          <p:cNvPr id="36" name="TextBox 35"/>
          <p:cNvSpPr txBox="1"/>
          <p:nvPr/>
        </p:nvSpPr>
        <p:spPr>
          <a:xfrm>
            <a:off x="1837579" y="2489630"/>
            <a:ext cx="1580961" cy="369332"/>
          </a:xfrm>
          <a:prstGeom prst="rect">
            <a:avLst/>
          </a:prstGeom>
          <a:noFill/>
        </p:spPr>
        <p:txBody>
          <a:bodyPr wrap="square" rtlCol="0">
            <a:spAutoFit/>
          </a:bodyPr>
          <a:lstStyle/>
          <a:p>
            <a:pPr algn="ctr"/>
            <a:r>
              <a:rPr lang="en-US" dirty="0" smtClean="0"/>
              <a:t>Contact with</a:t>
            </a:r>
            <a:endParaRPr lang="en-US" dirty="0"/>
          </a:p>
        </p:txBody>
      </p:sp>
      <p:sp>
        <p:nvSpPr>
          <p:cNvPr id="40" name="TextBox 39"/>
          <p:cNvSpPr txBox="1"/>
          <p:nvPr/>
        </p:nvSpPr>
        <p:spPr>
          <a:xfrm>
            <a:off x="4466721" y="3430723"/>
            <a:ext cx="1066405" cy="369332"/>
          </a:xfrm>
          <a:prstGeom prst="rect">
            <a:avLst/>
          </a:prstGeom>
          <a:noFill/>
        </p:spPr>
        <p:txBody>
          <a:bodyPr wrap="square" rtlCol="0">
            <a:spAutoFit/>
          </a:bodyPr>
          <a:lstStyle/>
          <a:p>
            <a:pPr algn="ctr"/>
            <a:r>
              <a:rPr lang="en-US" dirty="0" smtClean="0"/>
              <a:t>Manage</a:t>
            </a:r>
            <a:endParaRPr lang="en-US" dirty="0"/>
          </a:p>
        </p:txBody>
      </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76508" y="1570528"/>
            <a:ext cx="733662" cy="841758"/>
          </a:xfrm>
          <a:prstGeom prst="rect">
            <a:avLst/>
          </a:prstGeom>
        </p:spPr>
      </p:pic>
      <p:sp>
        <p:nvSpPr>
          <p:cNvPr id="6" name="Left-Right Arrow 5"/>
          <p:cNvSpPr/>
          <p:nvPr/>
        </p:nvSpPr>
        <p:spPr>
          <a:xfrm>
            <a:off x="2028938" y="2336989"/>
            <a:ext cx="1208711" cy="233085"/>
          </a:xfrm>
          <a:prstGeom prst="lef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728" y="4948527"/>
            <a:ext cx="913852" cy="913852"/>
          </a:xfrm>
          <a:prstGeom prst="rect">
            <a:avLst/>
          </a:prstGeom>
        </p:spPr>
      </p:pic>
      <p:sp>
        <p:nvSpPr>
          <p:cNvPr id="43" name="TextBox 42"/>
          <p:cNvSpPr txBox="1"/>
          <p:nvPr/>
        </p:nvSpPr>
        <p:spPr>
          <a:xfrm>
            <a:off x="2855717" y="1296214"/>
            <a:ext cx="3269190" cy="369332"/>
          </a:xfrm>
          <a:prstGeom prst="rect">
            <a:avLst/>
          </a:prstGeom>
          <a:noFill/>
        </p:spPr>
        <p:txBody>
          <a:bodyPr wrap="square" rtlCol="0">
            <a:spAutoFit/>
          </a:bodyPr>
          <a:lstStyle/>
          <a:p>
            <a:pPr algn="ctr"/>
            <a:r>
              <a:rPr lang="en-US" dirty="0" smtClean="0"/>
              <a:t>Office Rental Service System</a:t>
            </a:r>
            <a:endParaRPr lang="en-US" dirty="0"/>
          </a:p>
        </p:txBody>
      </p:sp>
      <p:sp>
        <p:nvSpPr>
          <p:cNvPr id="44" name="TextBox 43"/>
          <p:cNvSpPr txBox="1"/>
          <p:nvPr/>
        </p:nvSpPr>
        <p:spPr>
          <a:xfrm>
            <a:off x="419942" y="1276827"/>
            <a:ext cx="1393452" cy="369332"/>
          </a:xfrm>
          <a:prstGeom prst="rect">
            <a:avLst/>
          </a:prstGeom>
          <a:noFill/>
        </p:spPr>
        <p:txBody>
          <a:bodyPr wrap="square" rtlCol="0">
            <a:spAutoFit/>
          </a:bodyPr>
          <a:lstStyle/>
          <a:p>
            <a:pPr algn="ctr"/>
            <a:r>
              <a:rPr lang="en-US" dirty="0" smtClean="0"/>
              <a:t>Supplier</a:t>
            </a:r>
            <a:endParaRPr lang="en-US" dirty="0"/>
          </a:p>
        </p:txBody>
      </p:sp>
      <p:sp>
        <p:nvSpPr>
          <p:cNvPr id="47" name="Rectangle 46"/>
          <p:cNvSpPr/>
          <p:nvPr/>
        </p:nvSpPr>
        <p:spPr>
          <a:xfrm>
            <a:off x="6828193" y="1646159"/>
            <a:ext cx="1717495" cy="4464424"/>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6911308" y="1242913"/>
            <a:ext cx="1393452" cy="369332"/>
          </a:xfrm>
          <a:prstGeom prst="rect">
            <a:avLst/>
          </a:prstGeom>
          <a:noFill/>
        </p:spPr>
        <p:txBody>
          <a:bodyPr wrap="square" rtlCol="0">
            <a:spAutoFit/>
          </a:bodyPr>
          <a:lstStyle/>
          <a:p>
            <a:pPr algn="ctr"/>
            <a:r>
              <a:rPr lang="en-US" dirty="0" smtClean="0"/>
              <a:t>Customer</a:t>
            </a:r>
            <a:endParaRPr lang="en-US" dirty="0"/>
          </a:p>
        </p:txBody>
      </p:sp>
    </p:spTree>
    <p:extLst>
      <p:ext uri="{BB962C8B-B14F-4D97-AF65-F5344CB8AC3E}">
        <p14:creationId xmlns:p14="http://schemas.microsoft.com/office/powerpoint/2010/main" val="3133353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282" y="200809"/>
            <a:ext cx="7564346" cy="1320800"/>
          </a:xfrm>
        </p:spPr>
        <p:txBody>
          <a:bodyPr>
            <a:normAutofit/>
          </a:bodyPr>
          <a:lstStyle/>
          <a:p>
            <a:r>
              <a:rPr lang="en-US" dirty="0" smtClean="0"/>
              <a:t>Revenue Model</a:t>
            </a:r>
            <a:br>
              <a:rPr lang="en-US" dirty="0" smtClean="0"/>
            </a:br>
            <a:r>
              <a:rPr lang="en-US" dirty="0" smtClean="0"/>
              <a:t>	</a:t>
            </a:r>
            <a:r>
              <a:rPr lang="en-US" sz="4400" dirty="0" smtClean="0">
                <a:solidFill>
                  <a:schemeClr val="tx1"/>
                </a:solidFill>
              </a:rPr>
              <a:t>Based on commission</a:t>
            </a:r>
            <a:endParaRPr lang="en-US" sz="4400" dirty="0">
              <a:solidFill>
                <a:schemeClr val="tx1"/>
              </a:solidFill>
            </a:endParaRPr>
          </a:p>
        </p:txBody>
      </p:sp>
      <p:sp>
        <p:nvSpPr>
          <p:cNvPr id="4" name="Footer Placeholder 3"/>
          <p:cNvSpPr>
            <a:spLocks noGrp="1"/>
          </p:cNvSpPr>
          <p:nvPr>
            <p:ph type="ftr" sz="quarter" idx="11"/>
          </p:nvPr>
        </p:nvSpPr>
        <p:spPr/>
        <p:txBody>
          <a:bodyPr/>
          <a:lstStyle/>
          <a:p>
            <a:r>
              <a:rPr lang="en-US" smtClean="0"/>
              <a:t>Capstone Project Defense - Office Rental Service</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5</a:t>
            </a:fld>
            <a:endParaRPr lang="en-US" dirty="0"/>
          </a:p>
        </p:txBody>
      </p:sp>
      <p:sp>
        <p:nvSpPr>
          <p:cNvPr id="6" name="Rectangle 5"/>
          <p:cNvSpPr/>
          <p:nvPr/>
        </p:nvSpPr>
        <p:spPr>
          <a:xfrm>
            <a:off x="255978" y="1691936"/>
            <a:ext cx="1717495" cy="4464424"/>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141139" y="1798332"/>
            <a:ext cx="2251488" cy="446442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855717" y="1296214"/>
            <a:ext cx="3269190" cy="369332"/>
          </a:xfrm>
          <a:prstGeom prst="rect">
            <a:avLst/>
          </a:prstGeom>
          <a:noFill/>
        </p:spPr>
        <p:txBody>
          <a:bodyPr wrap="square" rtlCol="0">
            <a:spAutoFit/>
          </a:bodyPr>
          <a:lstStyle/>
          <a:p>
            <a:pPr algn="ctr"/>
            <a:r>
              <a:rPr lang="en-US" dirty="0" smtClean="0"/>
              <a:t>Office Rental Service System</a:t>
            </a:r>
            <a:endParaRPr lang="en-US" dirty="0"/>
          </a:p>
        </p:txBody>
      </p:sp>
      <p:sp>
        <p:nvSpPr>
          <p:cNvPr id="9" name="TextBox 8"/>
          <p:cNvSpPr txBox="1"/>
          <p:nvPr/>
        </p:nvSpPr>
        <p:spPr>
          <a:xfrm>
            <a:off x="419942" y="1276827"/>
            <a:ext cx="1393452" cy="369332"/>
          </a:xfrm>
          <a:prstGeom prst="rect">
            <a:avLst/>
          </a:prstGeom>
          <a:noFill/>
        </p:spPr>
        <p:txBody>
          <a:bodyPr wrap="square" rtlCol="0">
            <a:spAutoFit/>
          </a:bodyPr>
          <a:lstStyle/>
          <a:p>
            <a:pPr algn="ctr"/>
            <a:r>
              <a:rPr lang="en-US" dirty="0" smtClean="0"/>
              <a:t>Supplier</a:t>
            </a:r>
            <a:endParaRPr lang="en-US" dirty="0"/>
          </a:p>
        </p:txBody>
      </p:sp>
      <p:sp>
        <p:nvSpPr>
          <p:cNvPr id="10" name="Rectangle 9"/>
          <p:cNvSpPr/>
          <p:nvPr/>
        </p:nvSpPr>
        <p:spPr>
          <a:xfrm>
            <a:off x="6828193" y="1646159"/>
            <a:ext cx="1717495" cy="4464424"/>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990214" y="1276827"/>
            <a:ext cx="1393452" cy="369332"/>
          </a:xfrm>
          <a:prstGeom prst="rect">
            <a:avLst/>
          </a:prstGeom>
          <a:noFill/>
        </p:spPr>
        <p:txBody>
          <a:bodyPr wrap="square" rtlCol="0">
            <a:spAutoFit/>
          </a:bodyPr>
          <a:lstStyle/>
          <a:p>
            <a:pPr algn="ctr"/>
            <a:r>
              <a:rPr lang="en-US" dirty="0" smtClean="0"/>
              <a:t>Customer</a:t>
            </a:r>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717" y="1940140"/>
            <a:ext cx="1081617" cy="1081617"/>
          </a:xfrm>
          <a:prstGeom prst="rect">
            <a:avLst/>
          </a:prstGeom>
        </p:spPr>
      </p:pic>
      <p:sp>
        <p:nvSpPr>
          <p:cNvPr id="13" name="TextBox 12"/>
          <p:cNvSpPr txBox="1"/>
          <p:nvPr/>
        </p:nvSpPr>
        <p:spPr>
          <a:xfrm>
            <a:off x="681696" y="2958396"/>
            <a:ext cx="947695" cy="369332"/>
          </a:xfrm>
          <a:prstGeom prst="rect">
            <a:avLst/>
          </a:prstGeom>
          <a:noFill/>
        </p:spPr>
        <p:txBody>
          <a:bodyPr wrap="none" rtlCol="0">
            <a:spAutoFit/>
          </a:bodyPr>
          <a:lstStyle/>
          <a:p>
            <a:r>
              <a:rPr lang="en-US" dirty="0" smtClean="0"/>
              <a:t>Owners</a:t>
            </a:r>
            <a:endParaRPr lang="en-US" dirty="0"/>
          </a:p>
        </p:txBody>
      </p:sp>
      <p:pic>
        <p:nvPicPr>
          <p:cNvPr id="14" name="Content Placeholder 6"/>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909225" y="1798332"/>
            <a:ext cx="1609950" cy="1343212"/>
          </a:xfrm>
        </p:spPr>
      </p:pic>
      <p:sp>
        <p:nvSpPr>
          <p:cNvPr id="15" name="TextBox 14"/>
          <p:cNvSpPr txBox="1"/>
          <p:nvPr/>
        </p:nvSpPr>
        <p:spPr>
          <a:xfrm>
            <a:off x="7139056" y="3293717"/>
            <a:ext cx="1165704" cy="369332"/>
          </a:xfrm>
          <a:prstGeom prst="rect">
            <a:avLst/>
          </a:prstGeom>
          <a:noFill/>
        </p:spPr>
        <p:txBody>
          <a:bodyPr wrap="none" rtlCol="0">
            <a:spAutoFit/>
          </a:bodyPr>
          <a:lstStyle/>
          <a:p>
            <a:r>
              <a:rPr lang="en-US" dirty="0" smtClean="0"/>
              <a:t>Customer</a:t>
            </a:r>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3129" y="1832591"/>
            <a:ext cx="983118" cy="983118"/>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7943" y="2331342"/>
            <a:ext cx="628304" cy="628304"/>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70708" y="3633236"/>
            <a:ext cx="657221" cy="657221"/>
          </a:xfrm>
          <a:prstGeom prst="rect">
            <a:avLst/>
          </a:prstGeom>
        </p:spPr>
      </p:pic>
      <p:sp>
        <p:nvSpPr>
          <p:cNvPr id="19" name="TextBox 18"/>
          <p:cNvSpPr txBox="1"/>
          <p:nvPr/>
        </p:nvSpPr>
        <p:spPr>
          <a:xfrm>
            <a:off x="3875689" y="5828050"/>
            <a:ext cx="1050288" cy="369332"/>
          </a:xfrm>
          <a:prstGeom prst="rect">
            <a:avLst/>
          </a:prstGeom>
          <a:noFill/>
        </p:spPr>
        <p:txBody>
          <a:bodyPr wrap="none" rtlCol="0">
            <a:spAutoFit/>
          </a:bodyPr>
          <a:lstStyle/>
          <a:p>
            <a:r>
              <a:rPr lang="en-US" dirty="0" smtClean="0"/>
              <a:t>Manager</a:t>
            </a:r>
            <a:endParaRPr lang="en-US" dirty="0"/>
          </a:p>
        </p:txBody>
      </p:sp>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93933" y="5111551"/>
            <a:ext cx="855133" cy="855133"/>
          </a:xfrm>
          <a:prstGeom prst="rect">
            <a:avLst/>
          </a:prstGeom>
        </p:spPr>
      </p:pic>
      <p:sp>
        <p:nvSpPr>
          <p:cNvPr id="21" name="Right Arrow 20"/>
          <p:cNvSpPr/>
          <p:nvPr/>
        </p:nvSpPr>
        <p:spPr>
          <a:xfrm>
            <a:off x="2111341" y="2324150"/>
            <a:ext cx="1504645" cy="27847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4067076" y="2833876"/>
            <a:ext cx="708848" cy="369332"/>
          </a:xfrm>
          <a:prstGeom prst="rect">
            <a:avLst/>
          </a:prstGeom>
          <a:noFill/>
        </p:spPr>
        <p:txBody>
          <a:bodyPr wrap="none" rtlCol="0">
            <a:spAutoFit/>
          </a:bodyPr>
          <a:lstStyle/>
          <a:p>
            <a:r>
              <a:rPr lang="en-US" dirty="0" smtClean="0"/>
              <a:t>Price</a:t>
            </a:r>
            <a:endParaRPr lang="en-US" dirty="0"/>
          </a:p>
        </p:txBody>
      </p:sp>
      <p:sp>
        <p:nvSpPr>
          <p:cNvPr id="23" name="TextBox 22"/>
          <p:cNvSpPr txBox="1"/>
          <p:nvPr/>
        </p:nvSpPr>
        <p:spPr>
          <a:xfrm>
            <a:off x="3708363" y="4059204"/>
            <a:ext cx="1398140" cy="369332"/>
          </a:xfrm>
          <a:prstGeom prst="rect">
            <a:avLst/>
          </a:prstGeom>
          <a:noFill/>
        </p:spPr>
        <p:txBody>
          <a:bodyPr wrap="none" rtlCol="0">
            <a:spAutoFit/>
          </a:bodyPr>
          <a:lstStyle/>
          <a:p>
            <a:r>
              <a:rPr lang="en-US" dirty="0" smtClean="0"/>
              <a:t>Commission</a:t>
            </a:r>
            <a:endParaRPr lang="en-US" dirty="0"/>
          </a:p>
        </p:txBody>
      </p:sp>
      <p:sp>
        <p:nvSpPr>
          <p:cNvPr id="24" name="Down Arrow 23"/>
          <p:cNvSpPr/>
          <p:nvPr/>
        </p:nvSpPr>
        <p:spPr>
          <a:xfrm>
            <a:off x="4266883" y="3160930"/>
            <a:ext cx="281100" cy="5367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wn Arrow 24"/>
          <p:cNvSpPr/>
          <p:nvPr/>
        </p:nvSpPr>
        <p:spPr>
          <a:xfrm>
            <a:off x="4266883" y="4457661"/>
            <a:ext cx="281100" cy="6234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own Arrow 25"/>
          <p:cNvSpPr/>
          <p:nvPr/>
        </p:nvSpPr>
        <p:spPr>
          <a:xfrm rot="5400000">
            <a:off x="6047168" y="1884501"/>
            <a:ext cx="281100" cy="11371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own Arrow 26"/>
          <p:cNvSpPr/>
          <p:nvPr/>
        </p:nvSpPr>
        <p:spPr>
          <a:xfrm rot="16200000">
            <a:off x="6092550" y="2254736"/>
            <a:ext cx="281100" cy="11371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Bent Arrow 27"/>
          <p:cNvSpPr/>
          <p:nvPr/>
        </p:nvSpPr>
        <p:spPr>
          <a:xfrm rot="16200000">
            <a:off x="1779731" y="2577528"/>
            <a:ext cx="788294" cy="2601683"/>
          </a:xfrm>
          <a:prstGeom prst="bentArrow">
            <a:avLst>
              <a:gd name="adj1" fmla="val 25000"/>
              <a:gd name="adj2" fmla="val 22271"/>
              <a:gd name="adj3" fmla="val 49564"/>
              <a:gd name="adj4" fmla="val 4375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2304490" y="2036742"/>
            <a:ext cx="646331" cy="369332"/>
          </a:xfrm>
          <a:prstGeom prst="rect">
            <a:avLst/>
          </a:prstGeom>
          <a:noFill/>
        </p:spPr>
        <p:txBody>
          <a:bodyPr wrap="none" rtlCol="0">
            <a:spAutoFit/>
          </a:bodyPr>
          <a:lstStyle/>
          <a:p>
            <a:r>
              <a:rPr lang="en-US" dirty="0" smtClean="0"/>
              <a:t>Give</a:t>
            </a:r>
            <a:endParaRPr lang="en-US" dirty="0"/>
          </a:p>
        </p:txBody>
      </p:sp>
      <p:sp>
        <p:nvSpPr>
          <p:cNvPr id="30" name="TextBox 29"/>
          <p:cNvSpPr txBox="1"/>
          <p:nvPr/>
        </p:nvSpPr>
        <p:spPr>
          <a:xfrm>
            <a:off x="5864553" y="2034918"/>
            <a:ext cx="654603" cy="369332"/>
          </a:xfrm>
          <a:prstGeom prst="rect">
            <a:avLst/>
          </a:prstGeom>
          <a:noFill/>
        </p:spPr>
        <p:txBody>
          <a:bodyPr wrap="none" rtlCol="0">
            <a:spAutoFit/>
          </a:bodyPr>
          <a:lstStyle/>
          <a:p>
            <a:r>
              <a:rPr lang="en-US" dirty="0" smtClean="0"/>
              <a:t>Rent</a:t>
            </a:r>
            <a:endParaRPr lang="en-US" dirty="0"/>
          </a:p>
        </p:txBody>
      </p:sp>
      <p:sp>
        <p:nvSpPr>
          <p:cNvPr id="31" name="TextBox 30"/>
          <p:cNvSpPr txBox="1"/>
          <p:nvPr/>
        </p:nvSpPr>
        <p:spPr>
          <a:xfrm>
            <a:off x="5641238" y="2884279"/>
            <a:ext cx="1080745" cy="369332"/>
          </a:xfrm>
          <a:prstGeom prst="rect">
            <a:avLst/>
          </a:prstGeom>
          <a:noFill/>
        </p:spPr>
        <p:txBody>
          <a:bodyPr wrap="none" rtlCol="0">
            <a:spAutoFit/>
          </a:bodyPr>
          <a:lstStyle/>
          <a:p>
            <a:r>
              <a:rPr lang="en-US" dirty="0" smtClean="0"/>
              <a:t>Contract</a:t>
            </a:r>
            <a:endParaRPr lang="en-US" dirty="0"/>
          </a:p>
        </p:txBody>
      </p:sp>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54539" y="3432192"/>
            <a:ext cx="563554" cy="563554"/>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13125" y="4494396"/>
            <a:ext cx="517811" cy="517811"/>
          </a:xfrm>
          <a:prstGeom prst="rect">
            <a:avLst/>
          </a:prstGeom>
        </p:spPr>
      </p:pic>
    </p:spTree>
    <p:extLst>
      <p:ext uri="{BB962C8B-B14F-4D97-AF65-F5344CB8AC3E}">
        <p14:creationId xmlns:p14="http://schemas.microsoft.com/office/powerpoint/2010/main" val="68656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282" y="200809"/>
            <a:ext cx="8554050" cy="1320800"/>
          </a:xfrm>
        </p:spPr>
        <p:txBody>
          <a:bodyPr>
            <a:normAutofit/>
          </a:bodyPr>
          <a:lstStyle/>
          <a:p>
            <a:r>
              <a:rPr lang="en-US" dirty="0" smtClean="0"/>
              <a:t>Revenue Model</a:t>
            </a:r>
            <a:br>
              <a:rPr lang="en-US" dirty="0" smtClean="0"/>
            </a:br>
            <a:r>
              <a:rPr lang="en-US" dirty="0" smtClean="0"/>
              <a:t>	</a:t>
            </a:r>
            <a:r>
              <a:rPr lang="en-US" sz="4400" dirty="0" smtClean="0">
                <a:solidFill>
                  <a:schemeClr val="tx1"/>
                </a:solidFill>
              </a:rPr>
              <a:t>Based on price difference</a:t>
            </a:r>
            <a:endParaRPr lang="en-US" sz="4400" dirty="0">
              <a:solidFill>
                <a:schemeClr val="tx1"/>
              </a:solidFill>
            </a:endParaRPr>
          </a:p>
        </p:txBody>
      </p:sp>
      <p:sp>
        <p:nvSpPr>
          <p:cNvPr id="4" name="Footer Placeholder 3"/>
          <p:cNvSpPr>
            <a:spLocks noGrp="1"/>
          </p:cNvSpPr>
          <p:nvPr>
            <p:ph type="ftr" sz="quarter" idx="11"/>
          </p:nvPr>
        </p:nvSpPr>
        <p:spPr/>
        <p:txBody>
          <a:bodyPr/>
          <a:lstStyle/>
          <a:p>
            <a:r>
              <a:rPr lang="en-US" smtClean="0"/>
              <a:t>Capstone Project Defense - Office Rental Service</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6</a:t>
            </a:fld>
            <a:endParaRPr lang="en-US" dirty="0"/>
          </a:p>
        </p:txBody>
      </p:sp>
      <p:sp>
        <p:nvSpPr>
          <p:cNvPr id="6" name="Rectangle 5"/>
          <p:cNvSpPr/>
          <p:nvPr/>
        </p:nvSpPr>
        <p:spPr>
          <a:xfrm>
            <a:off x="255978" y="1691936"/>
            <a:ext cx="1717495" cy="4464424"/>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273284" y="1691936"/>
            <a:ext cx="2526853" cy="446442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855717" y="1296214"/>
            <a:ext cx="3269190" cy="369332"/>
          </a:xfrm>
          <a:prstGeom prst="rect">
            <a:avLst/>
          </a:prstGeom>
          <a:noFill/>
        </p:spPr>
        <p:txBody>
          <a:bodyPr wrap="square" rtlCol="0">
            <a:spAutoFit/>
          </a:bodyPr>
          <a:lstStyle/>
          <a:p>
            <a:pPr algn="ctr"/>
            <a:r>
              <a:rPr lang="en-US" dirty="0" smtClean="0"/>
              <a:t>Office Rental Service System</a:t>
            </a:r>
            <a:endParaRPr lang="en-US" dirty="0"/>
          </a:p>
        </p:txBody>
      </p:sp>
      <p:sp>
        <p:nvSpPr>
          <p:cNvPr id="9" name="TextBox 8"/>
          <p:cNvSpPr txBox="1"/>
          <p:nvPr/>
        </p:nvSpPr>
        <p:spPr>
          <a:xfrm>
            <a:off x="419942" y="1276827"/>
            <a:ext cx="1393452" cy="369332"/>
          </a:xfrm>
          <a:prstGeom prst="rect">
            <a:avLst/>
          </a:prstGeom>
          <a:noFill/>
        </p:spPr>
        <p:txBody>
          <a:bodyPr wrap="square" rtlCol="0">
            <a:spAutoFit/>
          </a:bodyPr>
          <a:lstStyle/>
          <a:p>
            <a:pPr algn="ctr"/>
            <a:r>
              <a:rPr lang="en-US" dirty="0" smtClean="0"/>
              <a:t>Supplier</a:t>
            </a:r>
            <a:endParaRPr lang="en-US" dirty="0"/>
          </a:p>
        </p:txBody>
      </p:sp>
      <p:sp>
        <p:nvSpPr>
          <p:cNvPr id="10" name="Rectangle 9"/>
          <p:cNvSpPr/>
          <p:nvPr/>
        </p:nvSpPr>
        <p:spPr>
          <a:xfrm>
            <a:off x="6828193" y="1646159"/>
            <a:ext cx="1717495" cy="4464424"/>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911308" y="1242913"/>
            <a:ext cx="1393452" cy="369332"/>
          </a:xfrm>
          <a:prstGeom prst="rect">
            <a:avLst/>
          </a:prstGeom>
          <a:noFill/>
        </p:spPr>
        <p:txBody>
          <a:bodyPr wrap="square" rtlCol="0">
            <a:spAutoFit/>
          </a:bodyPr>
          <a:lstStyle/>
          <a:p>
            <a:pPr algn="ctr"/>
            <a:r>
              <a:rPr lang="en-US" dirty="0" smtClean="0"/>
              <a:t>Customer</a:t>
            </a:r>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717" y="1940140"/>
            <a:ext cx="1081617" cy="1081617"/>
          </a:xfrm>
          <a:prstGeom prst="rect">
            <a:avLst/>
          </a:prstGeom>
        </p:spPr>
      </p:pic>
      <p:sp>
        <p:nvSpPr>
          <p:cNvPr id="13" name="TextBox 12"/>
          <p:cNvSpPr txBox="1"/>
          <p:nvPr/>
        </p:nvSpPr>
        <p:spPr>
          <a:xfrm>
            <a:off x="681696" y="2958396"/>
            <a:ext cx="947695" cy="369332"/>
          </a:xfrm>
          <a:prstGeom prst="rect">
            <a:avLst/>
          </a:prstGeom>
          <a:noFill/>
        </p:spPr>
        <p:txBody>
          <a:bodyPr wrap="none" rtlCol="0">
            <a:spAutoFit/>
          </a:bodyPr>
          <a:lstStyle/>
          <a:p>
            <a:r>
              <a:rPr lang="en-US" dirty="0" smtClean="0"/>
              <a:t>Owners</a:t>
            </a:r>
            <a:endParaRPr lang="en-US" dirty="0"/>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1878" y="1866126"/>
            <a:ext cx="809369" cy="809369"/>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6692" y="2256823"/>
            <a:ext cx="562610" cy="562610"/>
          </a:xfrm>
          <a:prstGeom prst="rect">
            <a:avLst/>
          </a:prstGeom>
        </p:spPr>
      </p:pic>
      <p:pic>
        <p:nvPicPr>
          <p:cNvPr id="16" name="Content Placeholder 6"/>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6881965" y="3109880"/>
            <a:ext cx="1609950" cy="1343212"/>
          </a:xfrm>
        </p:spPr>
      </p:pic>
      <p:sp>
        <p:nvSpPr>
          <p:cNvPr id="17" name="TextBox 16"/>
          <p:cNvSpPr txBox="1"/>
          <p:nvPr/>
        </p:nvSpPr>
        <p:spPr>
          <a:xfrm>
            <a:off x="7145356" y="4487006"/>
            <a:ext cx="1165704" cy="369332"/>
          </a:xfrm>
          <a:prstGeom prst="rect">
            <a:avLst/>
          </a:prstGeom>
          <a:noFill/>
        </p:spPr>
        <p:txBody>
          <a:bodyPr wrap="none" rtlCol="0">
            <a:spAutoFit/>
          </a:bodyPr>
          <a:lstStyle/>
          <a:p>
            <a:r>
              <a:rPr lang="en-US" dirty="0" smtClean="0"/>
              <a:t>Customer</a:t>
            </a:r>
          </a:p>
        </p:txBody>
      </p:sp>
      <p:sp>
        <p:nvSpPr>
          <p:cNvPr id="18" name="TextBox 17"/>
          <p:cNvSpPr txBox="1"/>
          <p:nvPr/>
        </p:nvSpPr>
        <p:spPr>
          <a:xfrm>
            <a:off x="3969061" y="2696860"/>
            <a:ext cx="1238224" cy="369332"/>
          </a:xfrm>
          <a:prstGeom prst="rect">
            <a:avLst/>
          </a:prstGeom>
          <a:noFill/>
        </p:spPr>
        <p:txBody>
          <a:bodyPr wrap="none" rtlCol="0">
            <a:spAutoFit/>
          </a:bodyPr>
          <a:lstStyle/>
          <a:p>
            <a:r>
              <a:rPr lang="en-US" dirty="0" smtClean="0"/>
              <a:t>Base price</a:t>
            </a:r>
            <a:endParaRPr lang="en-US" dirty="0"/>
          </a:p>
        </p:txBody>
      </p:sp>
      <p:sp>
        <p:nvSpPr>
          <p:cNvPr id="19" name="TextBox 18"/>
          <p:cNvSpPr txBox="1"/>
          <p:nvPr/>
        </p:nvSpPr>
        <p:spPr>
          <a:xfrm>
            <a:off x="4149971" y="5839824"/>
            <a:ext cx="1050288" cy="369332"/>
          </a:xfrm>
          <a:prstGeom prst="rect">
            <a:avLst/>
          </a:prstGeom>
          <a:noFill/>
        </p:spPr>
        <p:txBody>
          <a:bodyPr wrap="none" rtlCol="0">
            <a:spAutoFit/>
          </a:bodyPr>
          <a:lstStyle/>
          <a:p>
            <a:r>
              <a:rPr lang="en-US" dirty="0" smtClean="0"/>
              <a:t>Manager</a:t>
            </a:r>
            <a:endParaRPr lang="en-US" dirty="0"/>
          </a:p>
        </p:txBody>
      </p:sp>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47549" y="5108334"/>
            <a:ext cx="855133" cy="855133"/>
          </a:xfrm>
          <a:prstGeom prst="rect">
            <a:avLst/>
          </a:prstGeom>
        </p:spPr>
      </p:pic>
      <p:sp>
        <p:nvSpPr>
          <p:cNvPr id="22" name="Right Arrow 21"/>
          <p:cNvSpPr/>
          <p:nvPr/>
        </p:nvSpPr>
        <p:spPr>
          <a:xfrm>
            <a:off x="2111341" y="2324150"/>
            <a:ext cx="1504645" cy="27847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2304490" y="2036742"/>
            <a:ext cx="646331" cy="369332"/>
          </a:xfrm>
          <a:prstGeom prst="rect">
            <a:avLst/>
          </a:prstGeom>
          <a:noFill/>
        </p:spPr>
        <p:txBody>
          <a:bodyPr wrap="none" rtlCol="0">
            <a:spAutoFit/>
          </a:bodyPr>
          <a:lstStyle/>
          <a:p>
            <a:r>
              <a:rPr lang="en-US" dirty="0" smtClean="0"/>
              <a:t>Give</a:t>
            </a:r>
            <a:endParaRPr lang="en-US" dirty="0"/>
          </a:p>
        </p:txBody>
      </p:sp>
      <p:sp>
        <p:nvSpPr>
          <p:cNvPr id="3" name="Up Arrow 2"/>
          <p:cNvSpPr/>
          <p:nvPr/>
        </p:nvSpPr>
        <p:spPr>
          <a:xfrm>
            <a:off x="4447959" y="4482952"/>
            <a:ext cx="294879" cy="57659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10800000">
            <a:off x="2093378" y="2675495"/>
            <a:ext cx="1504645" cy="27847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2840" y="2890031"/>
            <a:ext cx="628304" cy="628304"/>
          </a:xfrm>
          <a:prstGeom prst="rect">
            <a:avLst/>
          </a:prstGeom>
        </p:spPr>
      </p:pic>
      <p:sp>
        <p:nvSpPr>
          <p:cNvPr id="26" name="TextBox 25"/>
          <p:cNvSpPr txBox="1"/>
          <p:nvPr/>
        </p:nvSpPr>
        <p:spPr>
          <a:xfrm>
            <a:off x="3854433" y="4541215"/>
            <a:ext cx="646331" cy="369332"/>
          </a:xfrm>
          <a:prstGeom prst="rect">
            <a:avLst/>
          </a:prstGeom>
          <a:noFill/>
        </p:spPr>
        <p:txBody>
          <a:bodyPr wrap="none" rtlCol="0">
            <a:spAutoFit/>
          </a:bodyPr>
          <a:lstStyle/>
          <a:p>
            <a:r>
              <a:rPr lang="en-US" dirty="0" smtClean="0"/>
              <a:t>Give</a:t>
            </a:r>
            <a:endParaRPr lang="en-US" dirty="0"/>
          </a:p>
        </p:txBody>
      </p:sp>
      <p:sp>
        <p:nvSpPr>
          <p:cNvPr id="27" name="Down Arrow 26"/>
          <p:cNvSpPr/>
          <p:nvPr/>
        </p:nvSpPr>
        <p:spPr>
          <a:xfrm rot="5400000">
            <a:off x="5815254" y="3016033"/>
            <a:ext cx="281100" cy="16927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own Arrow 27"/>
          <p:cNvSpPr/>
          <p:nvPr/>
        </p:nvSpPr>
        <p:spPr>
          <a:xfrm rot="16200000">
            <a:off x="5815256" y="3386269"/>
            <a:ext cx="281100" cy="16927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5193621" y="3448063"/>
            <a:ext cx="654603" cy="369332"/>
          </a:xfrm>
          <a:prstGeom prst="rect">
            <a:avLst/>
          </a:prstGeom>
          <a:noFill/>
        </p:spPr>
        <p:txBody>
          <a:bodyPr wrap="none" rtlCol="0">
            <a:spAutoFit/>
          </a:bodyPr>
          <a:lstStyle/>
          <a:p>
            <a:r>
              <a:rPr lang="en-US" dirty="0" smtClean="0"/>
              <a:t>Rent</a:t>
            </a:r>
            <a:endParaRPr lang="en-US" dirty="0"/>
          </a:p>
        </p:txBody>
      </p:sp>
      <p:sp>
        <p:nvSpPr>
          <p:cNvPr id="30" name="TextBox 29"/>
          <p:cNvSpPr txBox="1"/>
          <p:nvPr/>
        </p:nvSpPr>
        <p:spPr>
          <a:xfrm>
            <a:off x="5721441" y="4362360"/>
            <a:ext cx="1080745" cy="369332"/>
          </a:xfrm>
          <a:prstGeom prst="rect">
            <a:avLst/>
          </a:prstGeom>
          <a:noFill/>
        </p:spPr>
        <p:txBody>
          <a:bodyPr wrap="none" rtlCol="0">
            <a:spAutoFit/>
          </a:bodyPr>
          <a:lstStyle/>
          <a:p>
            <a:r>
              <a:rPr lang="en-US" dirty="0" smtClean="0"/>
              <a:t>Contract</a:t>
            </a:r>
            <a:endParaRPr lang="en-US" dirty="0"/>
          </a:p>
        </p:txBody>
      </p:sp>
      <p:sp>
        <p:nvSpPr>
          <p:cNvPr id="32" name="Not Equal 31"/>
          <p:cNvSpPr/>
          <p:nvPr/>
        </p:nvSpPr>
        <p:spPr>
          <a:xfrm>
            <a:off x="4228627" y="3080913"/>
            <a:ext cx="801222" cy="373636"/>
          </a:xfrm>
          <a:prstGeom prst="mathNot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urved Right Arrow 32"/>
          <p:cNvSpPr/>
          <p:nvPr/>
        </p:nvSpPr>
        <p:spPr>
          <a:xfrm>
            <a:off x="3001529" y="3330100"/>
            <a:ext cx="1101225" cy="217328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6877" y="4656265"/>
            <a:ext cx="628304" cy="628304"/>
          </a:xfrm>
          <a:prstGeom prst="rect">
            <a:avLst/>
          </a:prstGeom>
        </p:spPr>
      </p:pic>
      <p:pic>
        <p:nvPicPr>
          <p:cNvPr id="36" name="Picture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2132" y="3501139"/>
            <a:ext cx="761036" cy="761036"/>
          </a:xfrm>
          <a:prstGeom prst="rect">
            <a:avLst/>
          </a:prstGeom>
        </p:spPr>
      </p:pic>
      <p:pic>
        <p:nvPicPr>
          <p:cNvPr id="37" name="Picture 3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4044" y="3889360"/>
            <a:ext cx="395805" cy="395805"/>
          </a:xfrm>
          <a:prstGeom prst="rect">
            <a:avLst/>
          </a:prstGeom>
        </p:spPr>
      </p:pic>
      <p:sp>
        <p:nvSpPr>
          <p:cNvPr id="38" name="TextBox 37"/>
          <p:cNvSpPr txBox="1"/>
          <p:nvPr/>
        </p:nvSpPr>
        <p:spPr>
          <a:xfrm>
            <a:off x="4280883" y="4148723"/>
            <a:ext cx="698012" cy="369332"/>
          </a:xfrm>
          <a:prstGeom prst="rect">
            <a:avLst/>
          </a:prstGeom>
          <a:noFill/>
        </p:spPr>
        <p:txBody>
          <a:bodyPr wrap="none" rtlCol="0">
            <a:spAutoFit/>
          </a:bodyPr>
          <a:lstStyle/>
          <a:p>
            <a:r>
              <a:rPr lang="en-US" dirty="0" smtClean="0"/>
              <a:t>Price</a:t>
            </a:r>
            <a:endParaRPr lang="en-US" dirty="0"/>
          </a:p>
        </p:txBody>
      </p:sp>
    </p:spTree>
    <p:extLst>
      <p:ext uri="{BB962C8B-B14F-4D97-AF65-F5344CB8AC3E}">
        <p14:creationId xmlns:p14="http://schemas.microsoft.com/office/powerpoint/2010/main" val="214891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p:cNvSpPr/>
          <p:nvPr/>
        </p:nvSpPr>
        <p:spPr>
          <a:xfrm>
            <a:off x="2349066" y="1433110"/>
            <a:ext cx="4462607" cy="4446388"/>
          </a:xfrm>
          <a:prstGeom prst="rect">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p:cNvSpPr txBox="1"/>
          <p:nvPr/>
        </p:nvSpPr>
        <p:spPr>
          <a:xfrm>
            <a:off x="2853907" y="1063777"/>
            <a:ext cx="3269190" cy="369332"/>
          </a:xfrm>
          <a:prstGeom prst="rect">
            <a:avLst/>
          </a:prstGeom>
          <a:noFill/>
        </p:spPr>
        <p:txBody>
          <a:bodyPr wrap="square" rtlCol="0">
            <a:spAutoFit/>
          </a:bodyPr>
          <a:lstStyle/>
          <a:p>
            <a:pPr algn="ctr"/>
            <a:r>
              <a:rPr lang="en-US" dirty="0" smtClean="0"/>
              <a:t>Office Rental Service System</a:t>
            </a:r>
            <a:endParaRPr lang="en-US" dirty="0"/>
          </a:p>
        </p:txBody>
      </p:sp>
      <p:sp>
        <p:nvSpPr>
          <p:cNvPr id="2" name="Title 1"/>
          <p:cNvSpPr>
            <a:spLocks noGrp="1"/>
          </p:cNvSpPr>
          <p:nvPr>
            <p:ph type="title"/>
          </p:nvPr>
        </p:nvSpPr>
        <p:spPr/>
        <p:txBody>
          <a:bodyPr/>
          <a:lstStyle/>
          <a:p>
            <a:r>
              <a:rPr lang="en-US" dirty="0" smtClean="0"/>
              <a:t>System component</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25423" y="1801213"/>
            <a:ext cx="693453" cy="578561"/>
          </a:xfrm>
        </p:spPr>
      </p:pic>
      <p:sp>
        <p:nvSpPr>
          <p:cNvPr id="4" name="Footer Placeholder 3"/>
          <p:cNvSpPr>
            <a:spLocks noGrp="1"/>
          </p:cNvSpPr>
          <p:nvPr>
            <p:ph type="ftr" sz="quarter" idx="11"/>
          </p:nvPr>
        </p:nvSpPr>
        <p:spPr/>
        <p:txBody>
          <a:bodyPr/>
          <a:lstStyle/>
          <a:p>
            <a:r>
              <a:rPr lang="en-US" dirty="0" smtClean="0">
                <a:solidFill>
                  <a:schemeClr val="tx1"/>
                </a:solidFill>
              </a:rPr>
              <a:t>Capstone Project Defense - Office Rental Service</a:t>
            </a:r>
            <a:endParaRPr lang="en-US" dirty="0">
              <a:solidFill>
                <a:schemeClr val="tx1"/>
              </a:solidFill>
            </a:endParaRPr>
          </a:p>
        </p:txBody>
      </p:sp>
      <p:sp>
        <p:nvSpPr>
          <p:cNvPr id="5" name="Slide Number Placeholder 4"/>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4648" y="2621177"/>
            <a:ext cx="1397000" cy="102328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8473" y="4120004"/>
            <a:ext cx="748792" cy="1423412"/>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1773" y="1595475"/>
            <a:ext cx="694151" cy="694151"/>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90173" y="1638587"/>
            <a:ext cx="698094" cy="662659"/>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33285" y="4290830"/>
            <a:ext cx="585891" cy="556152"/>
          </a:xfrm>
          <a:prstGeom prst="rect">
            <a:avLst/>
          </a:prstGeom>
        </p:spPr>
      </p:pic>
      <p:sp>
        <p:nvSpPr>
          <p:cNvPr id="14" name="Oval 13"/>
          <p:cNvSpPr/>
          <p:nvPr/>
        </p:nvSpPr>
        <p:spPr>
          <a:xfrm>
            <a:off x="55434" y="1225683"/>
            <a:ext cx="2027365" cy="53339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Search office</a:t>
            </a:r>
            <a:endParaRPr lang="en-US" sz="1600" dirty="0">
              <a:solidFill>
                <a:schemeClr val="tx1"/>
              </a:solidFill>
            </a:endParaRPr>
          </a:p>
        </p:txBody>
      </p:sp>
      <p:sp>
        <p:nvSpPr>
          <p:cNvPr id="15" name="Oval 14"/>
          <p:cNvSpPr/>
          <p:nvPr/>
        </p:nvSpPr>
        <p:spPr>
          <a:xfrm>
            <a:off x="6911801" y="862826"/>
            <a:ext cx="2062749" cy="53339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Manage office</a:t>
            </a:r>
          </a:p>
        </p:txBody>
      </p:sp>
      <p:sp>
        <p:nvSpPr>
          <p:cNvPr id="16" name="Oval 15"/>
          <p:cNvSpPr/>
          <p:nvPr/>
        </p:nvSpPr>
        <p:spPr>
          <a:xfrm>
            <a:off x="56837" y="2536891"/>
            <a:ext cx="2044464" cy="53339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Request office</a:t>
            </a:r>
          </a:p>
        </p:txBody>
      </p:sp>
      <p:sp>
        <p:nvSpPr>
          <p:cNvPr id="17" name="Oval 16"/>
          <p:cNvSpPr/>
          <p:nvPr/>
        </p:nvSpPr>
        <p:spPr>
          <a:xfrm>
            <a:off x="56835" y="1879655"/>
            <a:ext cx="2044465" cy="53339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Request appointment</a:t>
            </a:r>
          </a:p>
        </p:txBody>
      </p:sp>
      <p:sp>
        <p:nvSpPr>
          <p:cNvPr id="18" name="Oval 17"/>
          <p:cNvSpPr/>
          <p:nvPr/>
        </p:nvSpPr>
        <p:spPr>
          <a:xfrm>
            <a:off x="6907946" y="2373440"/>
            <a:ext cx="2062749" cy="53339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Schedule request</a:t>
            </a:r>
          </a:p>
        </p:txBody>
      </p:sp>
      <p:sp>
        <p:nvSpPr>
          <p:cNvPr id="19" name="Oval 18"/>
          <p:cNvSpPr/>
          <p:nvPr/>
        </p:nvSpPr>
        <p:spPr>
          <a:xfrm>
            <a:off x="6928685" y="1498986"/>
            <a:ext cx="2045866" cy="53339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Manage appointment</a:t>
            </a:r>
          </a:p>
        </p:txBody>
      </p:sp>
      <p:sp>
        <p:nvSpPr>
          <p:cNvPr id="20" name="Oval 19"/>
          <p:cNvSpPr/>
          <p:nvPr/>
        </p:nvSpPr>
        <p:spPr>
          <a:xfrm>
            <a:off x="60455" y="3313579"/>
            <a:ext cx="2050485" cy="53339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Manage contract</a:t>
            </a:r>
          </a:p>
        </p:txBody>
      </p:sp>
      <p:sp>
        <p:nvSpPr>
          <p:cNvPr id="21" name="Oval 20"/>
          <p:cNvSpPr/>
          <p:nvPr/>
        </p:nvSpPr>
        <p:spPr>
          <a:xfrm>
            <a:off x="6907946" y="3137438"/>
            <a:ext cx="2062749" cy="53339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Create contract</a:t>
            </a:r>
          </a:p>
        </p:txBody>
      </p:sp>
      <p:sp>
        <p:nvSpPr>
          <p:cNvPr id="22" name="Oval 21"/>
          <p:cNvSpPr/>
          <p:nvPr/>
        </p:nvSpPr>
        <p:spPr>
          <a:xfrm>
            <a:off x="2393370" y="6142993"/>
            <a:ext cx="2045866" cy="53339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Check appointment</a:t>
            </a:r>
          </a:p>
        </p:txBody>
      </p:sp>
      <p:sp>
        <p:nvSpPr>
          <p:cNvPr id="23" name="Oval 22"/>
          <p:cNvSpPr/>
          <p:nvPr/>
        </p:nvSpPr>
        <p:spPr>
          <a:xfrm>
            <a:off x="4939413" y="5964858"/>
            <a:ext cx="2045866" cy="86831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Check assigned request</a:t>
            </a:r>
          </a:p>
        </p:txBody>
      </p:sp>
      <p:sp>
        <p:nvSpPr>
          <p:cNvPr id="24" name="Oval 23"/>
          <p:cNvSpPr/>
          <p:nvPr/>
        </p:nvSpPr>
        <p:spPr>
          <a:xfrm>
            <a:off x="71938" y="4058161"/>
            <a:ext cx="2050485" cy="53339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Request repair/ rental</a:t>
            </a:r>
          </a:p>
        </p:txBody>
      </p:sp>
      <p:sp>
        <p:nvSpPr>
          <p:cNvPr id="25" name="Oval 24"/>
          <p:cNvSpPr/>
          <p:nvPr/>
        </p:nvSpPr>
        <p:spPr>
          <a:xfrm>
            <a:off x="6907946" y="3785804"/>
            <a:ext cx="2062749" cy="53339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Manage repair/ rental</a:t>
            </a:r>
          </a:p>
        </p:txBody>
      </p:sp>
      <p:sp>
        <p:nvSpPr>
          <p:cNvPr id="26" name="TextBox 25"/>
          <p:cNvSpPr txBox="1"/>
          <p:nvPr/>
        </p:nvSpPr>
        <p:spPr>
          <a:xfrm>
            <a:off x="2356527" y="3710028"/>
            <a:ext cx="1963999" cy="369332"/>
          </a:xfrm>
          <a:prstGeom prst="rect">
            <a:avLst/>
          </a:prstGeom>
          <a:noFill/>
        </p:spPr>
        <p:txBody>
          <a:bodyPr wrap="none" rtlCol="0">
            <a:spAutoFit/>
          </a:bodyPr>
          <a:lstStyle/>
          <a:p>
            <a:r>
              <a:rPr lang="en-US" dirty="0" smtClean="0"/>
              <a:t>Customer service</a:t>
            </a:r>
            <a:endParaRPr lang="en-US" dirty="0"/>
          </a:p>
        </p:txBody>
      </p:sp>
      <p:sp>
        <p:nvSpPr>
          <p:cNvPr id="27" name="TextBox 26"/>
          <p:cNvSpPr txBox="1"/>
          <p:nvPr/>
        </p:nvSpPr>
        <p:spPr>
          <a:xfrm>
            <a:off x="4677755" y="3744227"/>
            <a:ext cx="2133918" cy="369332"/>
          </a:xfrm>
          <a:prstGeom prst="rect">
            <a:avLst/>
          </a:prstGeom>
          <a:noFill/>
        </p:spPr>
        <p:txBody>
          <a:bodyPr wrap="none" rtlCol="0">
            <a:spAutoFit/>
          </a:bodyPr>
          <a:lstStyle/>
          <a:p>
            <a:r>
              <a:rPr lang="en-US" dirty="0" smtClean="0"/>
              <a:t>Back office service</a:t>
            </a:r>
            <a:endParaRPr lang="en-US" dirty="0"/>
          </a:p>
        </p:txBody>
      </p:sp>
      <p:sp>
        <p:nvSpPr>
          <p:cNvPr id="28" name="TextBox 27"/>
          <p:cNvSpPr txBox="1"/>
          <p:nvPr/>
        </p:nvSpPr>
        <p:spPr>
          <a:xfrm>
            <a:off x="4041914" y="5460452"/>
            <a:ext cx="859531" cy="369332"/>
          </a:xfrm>
          <a:prstGeom prst="rect">
            <a:avLst/>
          </a:prstGeom>
          <a:noFill/>
        </p:spPr>
        <p:txBody>
          <a:bodyPr wrap="none" rtlCol="0">
            <a:spAutoFit/>
          </a:bodyPr>
          <a:lstStyle/>
          <a:p>
            <a:r>
              <a:rPr lang="en-US" dirty="0" smtClean="0"/>
              <a:t>Mobile</a:t>
            </a:r>
            <a:endParaRPr lang="en-US" dirty="0"/>
          </a:p>
        </p:txBody>
      </p:sp>
      <p:sp>
        <p:nvSpPr>
          <p:cNvPr id="29" name="TextBox 28"/>
          <p:cNvSpPr txBox="1"/>
          <p:nvPr/>
        </p:nvSpPr>
        <p:spPr>
          <a:xfrm>
            <a:off x="4737428" y="2207692"/>
            <a:ext cx="1050288" cy="369332"/>
          </a:xfrm>
          <a:prstGeom prst="rect">
            <a:avLst/>
          </a:prstGeom>
          <a:noFill/>
        </p:spPr>
        <p:txBody>
          <a:bodyPr wrap="none" rtlCol="0">
            <a:spAutoFit/>
          </a:bodyPr>
          <a:lstStyle/>
          <a:p>
            <a:r>
              <a:rPr lang="en-US" dirty="0" smtClean="0"/>
              <a:t>Manager</a:t>
            </a:r>
            <a:endParaRPr lang="en-US" dirty="0"/>
          </a:p>
        </p:txBody>
      </p:sp>
      <p:sp>
        <p:nvSpPr>
          <p:cNvPr id="30" name="TextBox 29"/>
          <p:cNvSpPr txBox="1"/>
          <p:nvPr/>
        </p:nvSpPr>
        <p:spPr>
          <a:xfrm>
            <a:off x="5802415" y="2254469"/>
            <a:ext cx="678391" cy="369332"/>
          </a:xfrm>
          <a:prstGeom prst="rect">
            <a:avLst/>
          </a:prstGeom>
          <a:noFill/>
        </p:spPr>
        <p:txBody>
          <a:bodyPr wrap="none" rtlCol="0">
            <a:spAutoFit/>
          </a:bodyPr>
          <a:lstStyle/>
          <a:p>
            <a:r>
              <a:rPr lang="en-US" dirty="0" smtClean="0"/>
              <a:t>Staff</a:t>
            </a:r>
            <a:endParaRPr lang="en-US" dirty="0"/>
          </a:p>
        </p:txBody>
      </p:sp>
      <p:sp>
        <p:nvSpPr>
          <p:cNvPr id="31" name="TextBox 30"/>
          <p:cNvSpPr txBox="1"/>
          <p:nvPr/>
        </p:nvSpPr>
        <p:spPr>
          <a:xfrm>
            <a:off x="4787034" y="4859317"/>
            <a:ext cx="678391" cy="369332"/>
          </a:xfrm>
          <a:prstGeom prst="rect">
            <a:avLst/>
          </a:prstGeom>
          <a:noFill/>
        </p:spPr>
        <p:txBody>
          <a:bodyPr wrap="none" rtlCol="0">
            <a:spAutoFit/>
          </a:bodyPr>
          <a:lstStyle/>
          <a:p>
            <a:r>
              <a:rPr lang="en-US" dirty="0" smtClean="0"/>
              <a:t>Staff</a:t>
            </a:r>
            <a:endParaRPr lang="en-US" dirty="0"/>
          </a:p>
        </p:txBody>
      </p:sp>
      <p:sp>
        <p:nvSpPr>
          <p:cNvPr id="32" name="TextBox 31"/>
          <p:cNvSpPr txBox="1"/>
          <p:nvPr/>
        </p:nvSpPr>
        <p:spPr>
          <a:xfrm>
            <a:off x="2739545" y="2346584"/>
            <a:ext cx="1353517" cy="369332"/>
          </a:xfrm>
          <a:prstGeom prst="rect">
            <a:avLst/>
          </a:prstGeom>
          <a:noFill/>
        </p:spPr>
        <p:txBody>
          <a:bodyPr wrap="square" rtlCol="0">
            <a:spAutoFit/>
          </a:bodyPr>
          <a:lstStyle/>
          <a:p>
            <a:r>
              <a:rPr lang="en-US" dirty="0" smtClean="0"/>
              <a:t>Customer</a:t>
            </a:r>
            <a:endParaRPr lang="en-US" dirty="0"/>
          </a:p>
        </p:txBody>
      </p:sp>
      <p:cxnSp>
        <p:nvCxnSpPr>
          <p:cNvPr id="34" name="Straight Connector 33"/>
          <p:cNvCxnSpPr>
            <a:endCxn id="14" idx="5"/>
          </p:cNvCxnSpPr>
          <p:nvPr/>
        </p:nvCxnSpPr>
        <p:spPr>
          <a:xfrm flipH="1" flipV="1">
            <a:off x="1785898" y="1680968"/>
            <a:ext cx="975338" cy="100450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flipV="1">
            <a:off x="1973508" y="2935711"/>
            <a:ext cx="766039" cy="2989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endCxn id="17" idx="5"/>
          </p:cNvCxnSpPr>
          <p:nvPr/>
        </p:nvCxnSpPr>
        <p:spPr>
          <a:xfrm flipH="1" flipV="1">
            <a:off x="1801895" y="2334940"/>
            <a:ext cx="952754" cy="630554"/>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20" idx="6"/>
          </p:cNvCxnSpPr>
          <p:nvPr/>
        </p:nvCxnSpPr>
        <p:spPr>
          <a:xfrm flipV="1">
            <a:off x="2110940" y="3443022"/>
            <a:ext cx="650296" cy="137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24" idx="7"/>
          </p:cNvCxnSpPr>
          <p:nvPr/>
        </p:nvCxnSpPr>
        <p:spPr>
          <a:xfrm flipV="1">
            <a:off x="1822136" y="3602656"/>
            <a:ext cx="939100" cy="5336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15" idx="2"/>
          </p:cNvCxnSpPr>
          <p:nvPr/>
        </p:nvCxnSpPr>
        <p:spPr>
          <a:xfrm flipH="1">
            <a:off x="6505741" y="1129526"/>
            <a:ext cx="406060" cy="1491651"/>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endCxn id="19" idx="3"/>
          </p:cNvCxnSpPr>
          <p:nvPr/>
        </p:nvCxnSpPr>
        <p:spPr>
          <a:xfrm flipV="1">
            <a:off x="6505741" y="1954271"/>
            <a:ext cx="722554" cy="92022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21" idx="2"/>
          </p:cNvCxnSpPr>
          <p:nvPr/>
        </p:nvCxnSpPr>
        <p:spPr>
          <a:xfrm flipH="1" flipV="1">
            <a:off x="6530678" y="3352800"/>
            <a:ext cx="377268" cy="51338"/>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a:endCxn id="3" idx="3"/>
          </p:cNvCxnSpPr>
          <p:nvPr/>
        </p:nvCxnSpPr>
        <p:spPr>
          <a:xfrm flipH="1">
            <a:off x="6505741" y="2768750"/>
            <a:ext cx="544058" cy="368968"/>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3469844" y="5460452"/>
            <a:ext cx="623218" cy="682541"/>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4787034" y="5460452"/>
            <a:ext cx="782851" cy="55258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53308" y="2622834"/>
            <a:ext cx="1552433" cy="1029768"/>
          </a:xfrm>
          <a:prstGeom prst="rect">
            <a:avLst/>
          </a:prstGeom>
        </p:spPr>
      </p:pic>
      <p:cxnSp>
        <p:nvCxnSpPr>
          <p:cNvPr id="98" name="Straight Connector 97"/>
          <p:cNvCxnSpPr/>
          <p:nvPr/>
        </p:nvCxnSpPr>
        <p:spPr>
          <a:xfrm flipH="1" flipV="1">
            <a:off x="6520556" y="3596654"/>
            <a:ext cx="464723" cy="35535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6457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fade">
                                      <p:cBhvr>
                                        <p:cTn id="10" dur="500"/>
                                        <p:tgtEl>
                                          <p:spTgt spid="10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par>
                                <p:cTn id="25" presetID="10"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par>
                                <p:cTn id="34" presetID="10" presetClass="entr" presetSubtype="0" fill="hold" nodeType="with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500"/>
                                        <p:tgtEl>
                                          <p:spTgt spid="40"/>
                                        </p:tgtEl>
                                      </p:cBhvr>
                                    </p:animEffect>
                                  </p:childTnLst>
                                </p:cTn>
                              </p:par>
                              <p:par>
                                <p:cTn id="37" presetID="10"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500"/>
                                        <p:tgtEl>
                                          <p:spTgt spid="4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500"/>
                                        <p:tgtEl>
                                          <p:spTgt spid="1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500"/>
                                        <p:tgtEl>
                                          <p:spTgt spid="3"/>
                                        </p:tgtEl>
                                      </p:cBhvr>
                                    </p:animEffect>
                                  </p:childTnLst>
                                </p:cTn>
                              </p:par>
                              <p:par>
                                <p:cTn id="60" presetID="10" presetClass="entr" presetSubtype="0" fill="hold" nodeType="with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500"/>
                                        <p:tgtEl>
                                          <p:spTgt spid="1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fade">
                                      <p:cBhvr>
                                        <p:cTn id="65" dur="500"/>
                                        <p:tgtEl>
                                          <p:spTgt spid="29"/>
                                        </p:tgtEl>
                                      </p:cBhvr>
                                    </p:animEffect>
                                  </p:childTnLst>
                                </p:cTn>
                              </p:par>
                              <p:par>
                                <p:cTn id="66" presetID="10" presetClass="entr" presetSubtype="0" fill="hold" nodeType="withEffect">
                                  <p:stCondLst>
                                    <p:cond delay="0"/>
                                  </p:stCondLst>
                                  <p:childTnLst>
                                    <p:set>
                                      <p:cBhvr>
                                        <p:cTn id="67" dur="1" fill="hold">
                                          <p:stCondLst>
                                            <p:cond delay="0"/>
                                          </p:stCondLst>
                                        </p:cTn>
                                        <p:tgtEl>
                                          <p:spTgt spid="12"/>
                                        </p:tgtEl>
                                        <p:attrNameLst>
                                          <p:attrName>style.visibility</p:attrName>
                                        </p:attrNameLst>
                                      </p:cBhvr>
                                      <p:to>
                                        <p:strVal val="visible"/>
                                      </p:to>
                                    </p:set>
                                    <p:animEffect transition="in" filter="fade">
                                      <p:cBhvr>
                                        <p:cTn id="68" dur="500"/>
                                        <p:tgtEl>
                                          <p:spTgt spid="12"/>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fade">
                                      <p:cBhvr>
                                        <p:cTn id="71" dur="500"/>
                                        <p:tgtEl>
                                          <p:spTgt spid="3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500"/>
                                        <p:tgtEl>
                                          <p:spTgt spid="2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500"/>
                                        <p:tgtEl>
                                          <p:spTgt spid="25"/>
                                        </p:tgtEl>
                                      </p:cBhvr>
                                    </p:animEffect>
                                  </p:childTnLst>
                                </p:cTn>
                              </p:par>
                              <p:par>
                                <p:cTn id="81" presetID="10" presetClass="entr" presetSubtype="0" fill="hold" nodeType="withEffect">
                                  <p:stCondLst>
                                    <p:cond delay="0"/>
                                  </p:stCondLst>
                                  <p:childTnLst>
                                    <p:set>
                                      <p:cBhvr>
                                        <p:cTn id="82" dur="1" fill="hold">
                                          <p:stCondLst>
                                            <p:cond delay="0"/>
                                          </p:stCondLst>
                                        </p:cTn>
                                        <p:tgtEl>
                                          <p:spTgt spid="98"/>
                                        </p:tgtEl>
                                        <p:attrNameLst>
                                          <p:attrName>style.visibility</p:attrName>
                                        </p:attrNameLst>
                                      </p:cBhvr>
                                      <p:to>
                                        <p:strVal val="visible"/>
                                      </p:to>
                                    </p:set>
                                    <p:animEffect transition="in" filter="fade">
                                      <p:cBhvr>
                                        <p:cTn id="83" dur="500"/>
                                        <p:tgtEl>
                                          <p:spTgt spid="98"/>
                                        </p:tgtEl>
                                      </p:cBhvr>
                                    </p:animEffect>
                                  </p:childTnLst>
                                </p:cTn>
                              </p:par>
                              <p:par>
                                <p:cTn id="84" presetID="10" presetClass="entr" presetSubtype="0" fill="hold" nodeType="withEffect">
                                  <p:stCondLst>
                                    <p:cond delay="0"/>
                                  </p:stCondLst>
                                  <p:childTnLst>
                                    <p:set>
                                      <p:cBhvr>
                                        <p:cTn id="85" dur="1" fill="hold">
                                          <p:stCondLst>
                                            <p:cond delay="0"/>
                                          </p:stCondLst>
                                        </p:cTn>
                                        <p:tgtEl>
                                          <p:spTgt spid="55"/>
                                        </p:tgtEl>
                                        <p:attrNameLst>
                                          <p:attrName>style.visibility</p:attrName>
                                        </p:attrNameLst>
                                      </p:cBhvr>
                                      <p:to>
                                        <p:strVal val="visible"/>
                                      </p:to>
                                    </p:set>
                                    <p:animEffect transition="in" filter="fade">
                                      <p:cBhvr>
                                        <p:cTn id="86" dur="500"/>
                                        <p:tgtEl>
                                          <p:spTgt spid="55"/>
                                        </p:tgtEl>
                                      </p:cBhvr>
                                    </p:animEffect>
                                  </p:childTnLst>
                                </p:cTn>
                              </p:par>
                              <p:par>
                                <p:cTn id="87" presetID="10" presetClass="entr" presetSubtype="0" fill="hold" nodeType="withEffect">
                                  <p:stCondLst>
                                    <p:cond delay="0"/>
                                  </p:stCondLst>
                                  <p:childTnLst>
                                    <p:set>
                                      <p:cBhvr>
                                        <p:cTn id="88" dur="1" fill="hold">
                                          <p:stCondLst>
                                            <p:cond delay="0"/>
                                          </p:stCondLst>
                                        </p:cTn>
                                        <p:tgtEl>
                                          <p:spTgt spid="59"/>
                                        </p:tgtEl>
                                        <p:attrNameLst>
                                          <p:attrName>style.visibility</p:attrName>
                                        </p:attrNameLst>
                                      </p:cBhvr>
                                      <p:to>
                                        <p:strVal val="visible"/>
                                      </p:to>
                                    </p:set>
                                    <p:animEffect transition="in" filter="fade">
                                      <p:cBhvr>
                                        <p:cTn id="89" dur="500"/>
                                        <p:tgtEl>
                                          <p:spTgt spid="59"/>
                                        </p:tgtEl>
                                      </p:cBhvr>
                                    </p:animEffect>
                                  </p:childTnLst>
                                </p:cTn>
                              </p:par>
                              <p:par>
                                <p:cTn id="90" presetID="10" presetClass="entr" presetSubtype="0" fill="hold" nodeType="with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fade">
                                      <p:cBhvr>
                                        <p:cTn id="92" dur="500"/>
                                        <p:tgtEl>
                                          <p:spTgt spid="52"/>
                                        </p:tgtEl>
                                      </p:cBhvr>
                                    </p:animEffect>
                                  </p:childTnLst>
                                </p:cTn>
                              </p:par>
                              <p:par>
                                <p:cTn id="93" presetID="10" presetClass="entr" presetSubtype="0" fill="hold" nodeType="withEffect">
                                  <p:stCondLst>
                                    <p:cond delay="0"/>
                                  </p:stCondLst>
                                  <p:childTnLst>
                                    <p:set>
                                      <p:cBhvr>
                                        <p:cTn id="94" dur="1" fill="hold">
                                          <p:stCondLst>
                                            <p:cond delay="0"/>
                                          </p:stCondLst>
                                        </p:cTn>
                                        <p:tgtEl>
                                          <p:spTgt spid="47"/>
                                        </p:tgtEl>
                                        <p:attrNameLst>
                                          <p:attrName>style.visibility</p:attrName>
                                        </p:attrNameLst>
                                      </p:cBhvr>
                                      <p:to>
                                        <p:strVal val="visible"/>
                                      </p:to>
                                    </p:set>
                                    <p:animEffect transition="in" filter="fade">
                                      <p:cBhvr>
                                        <p:cTn id="95" dur="500"/>
                                        <p:tgtEl>
                                          <p:spTgt spid="47"/>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5"/>
                                        </p:tgtEl>
                                        <p:attrNameLst>
                                          <p:attrName>style.visibility</p:attrName>
                                        </p:attrNameLst>
                                      </p:cBhvr>
                                      <p:to>
                                        <p:strVal val="visible"/>
                                      </p:to>
                                    </p:set>
                                    <p:animEffect transition="in" filter="fade">
                                      <p:cBhvr>
                                        <p:cTn id="98" dur="500"/>
                                        <p:tgtEl>
                                          <p:spTgt spid="15"/>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9"/>
                                        </p:tgtEl>
                                        <p:attrNameLst>
                                          <p:attrName>style.visibility</p:attrName>
                                        </p:attrNameLst>
                                      </p:cBhvr>
                                      <p:to>
                                        <p:strVal val="visible"/>
                                      </p:to>
                                    </p:set>
                                    <p:animEffect transition="in" filter="fade">
                                      <p:cBhvr>
                                        <p:cTn id="101" dur="500"/>
                                        <p:tgtEl>
                                          <p:spTgt spid="19"/>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8"/>
                                        </p:tgtEl>
                                        <p:attrNameLst>
                                          <p:attrName>style.visibility</p:attrName>
                                        </p:attrNameLst>
                                      </p:cBhvr>
                                      <p:to>
                                        <p:strVal val="visible"/>
                                      </p:to>
                                    </p:set>
                                    <p:animEffect transition="in" filter="fade">
                                      <p:cBhvr>
                                        <p:cTn id="104" dur="500"/>
                                        <p:tgtEl>
                                          <p:spTgt spid="18"/>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10"/>
                                        </p:tgtEl>
                                        <p:attrNameLst>
                                          <p:attrName>style.visibility</p:attrName>
                                        </p:attrNameLst>
                                      </p:cBhvr>
                                      <p:to>
                                        <p:strVal val="visible"/>
                                      </p:to>
                                    </p:set>
                                    <p:animEffect transition="in" filter="fade">
                                      <p:cBhvr>
                                        <p:cTn id="109" dur="500"/>
                                        <p:tgtEl>
                                          <p:spTgt spid="10"/>
                                        </p:tgtEl>
                                      </p:cBhvr>
                                    </p:animEffect>
                                  </p:childTnLst>
                                </p:cTn>
                              </p:par>
                              <p:par>
                                <p:cTn id="110" presetID="10" presetClass="entr" presetSubtype="0" fill="hold" nodeType="withEffect">
                                  <p:stCondLst>
                                    <p:cond delay="0"/>
                                  </p:stCondLst>
                                  <p:childTnLst>
                                    <p:set>
                                      <p:cBhvr>
                                        <p:cTn id="111" dur="1" fill="hold">
                                          <p:stCondLst>
                                            <p:cond delay="0"/>
                                          </p:stCondLst>
                                        </p:cTn>
                                        <p:tgtEl>
                                          <p:spTgt spid="13"/>
                                        </p:tgtEl>
                                        <p:attrNameLst>
                                          <p:attrName>style.visibility</p:attrName>
                                        </p:attrNameLst>
                                      </p:cBhvr>
                                      <p:to>
                                        <p:strVal val="visible"/>
                                      </p:to>
                                    </p:set>
                                    <p:animEffect transition="in" filter="fade">
                                      <p:cBhvr>
                                        <p:cTn id="112" dur="500"/>
                                        <p:tgtEl>
                                          <p:spTgt spid="13"/>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31"/>
                                        </p:tgtEl>
                                        <p:attrNameLst>
                                          <p:attrName>style.visibility</p:attrName>
                                        </p:attrNameLst>
                                      </p:cBhvr>
                                      <p:to>
                                        <p:strVal val="visible"/>
                                      </p:to>
                                    </p:set>
                                    <p:animEffect transition="in" filter="fade">
                                      <p:cBhvr>
                                        <p:cTn id="115" dur="500"/>
                                        <p:tgtEl>
                                          <p:spTgt spid="31"/>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28"/>
                                        </p:tgtEl>
                                        <p:attrNameLst>
                                          <p:attrName>style.visibility</p:attrName>
                                        </p:attrNameLst>
                                      </p:cBhvr>
                                      <p:to>
                                        <p:strVal val="visible"/>
                                      </p:to>
                                    </p:set>
                                    <p:animEffect transition="in" filter="fade">
                                      <p:cBhvr>
                                        <p:cTn id="118" dur="500"/>
                                        <p:tgtEl>
                                          <p:spTgt spid="28"/>
                                        </p:tgtEl>
                                      </p:cBhvr>
                                    </p:animEffect>
                                  </p:childTnLst>
                                </p:cTn>
                              </p:par>
                              <p:par>
                                <p:cTn id="119" presetID="10" presetClass="entr" presetSubtype="0" fill="hold" nodeType="withEffect">
                                  <p:stCondLst>
                                    <p:cond delay="0"/>
                                  </p:stCondLst>
                                  <p:childTnLst>
                                    <p:set>
                                      <p:cBhvr>
                                        <p:cTn id="120" dur="1" fill="hold">
                                          <p:stCondLst>
                                            <p:cond delay="0"/>
                                          </p:stCondLst>
                                        </p:cTn>
                                        <p:tgtEl>
                                          <p:spTgt spid="61"/>
                                        </p:tgtEl>
                                        <p:attrNameLst>
                                          <p:attrName>style.visibility</p:attrName>
                                        </p:attrNameLst>
                                      </p:cBhvr>
                                      <p:to>
                                        <p:strVal val="visible"/>
                                      </p:to>
                                    </p:set>
                                    <p:animEffect transition="in" filter="fade">
                                      <p:cBhvr>
                                        <p:cTn id="121" dur="500"/>
                                        <p:tgtEl>
                                          <p:spTgt spid="61"/>
                                        </p:tgtEl>
                                      </p:cBhvr>
                                    </p:animEffect>
                                  </p:childTnLst>
                                </p:cTn>
                              </p:par>
                              <p:par>
                                <p:cTn id="122" presetID="10" presetClass="entr" presetSubtype="0" fill="hold" nodeType="withEffect">
                                  <p:stCondLst>
                                    <p:cond delay="0"/>
                                  </p:stCondLst>
                                  <p:childTnLst>
                                    <p:set>
                                      <p:cBhvr>
                                        <p:cTn id="123" dur="1" fill="hold">
                                          <p:stCondLst>
                                            <p:cond delay="0"/>
                                          </p:stCondLst>
                                        </p:cTn>
                                        <p:tgtEl>
                                          <p:spTgt spid="63"/>
                                        </p:tgtEl>
                                        <p:attrNameLst>
                                          <p:attrName>style.visibility</p:attrName>
                                        </p:attrNameLst>
                                      </p:cBhvr>
                                      <p:to>
                                        <p:strVal val="visible"/>
                                      </p:to>
                                    </p:set>
                                    <p:animEffect transition="in" filter="fade">
                                      <p:cBhvr>
                                        <p:cTn id="124" dur="500"/>
                                        <p:tgtEl>
                                          <p:spTgt spid="63"/>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23"/>
                                        </p:tgtEl>
                                        <p:attrNameLst>
                                          <p:attrName>style.visibility</p:attrName>
                                        </p:attrNameLst>
                                      </p:cBhvr>
                                      <p:to>
                                        <p:strVal val="visible"/>
                                      </p:to>
                                    </p:set>
                                    <p:animEffect transition="in" filter="fade">
                                      <p:cBhvr>
                                        <p:cTn id="127" dur="500"/>
                                        <p:tgtEl>
                                          <p:spTgt spid="23"/>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22"/>
                                        </p:tgtEl>
                                        <p:attrNameLst>
                                          <p:attrName>style.visibility</p:attrName>
                                        </p:attrNameLst>
                                      </p:cBhvr>
                                      <p:to>
                                        <p:strVal val="visible"/>
                                      </p:to>
                                    </p:set>
                                    <p:animEffect transition="in" filter="fade">
                                      <p:cBhvr>
                                        <p:cTn id="13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3" grpId="0"/>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p:bldP spid="27" grpId="0"/>
      <p:bldP spid="28" grpId="0"/>
      <p:bldP spid="29" grpId="0"/>
      <p:bldP spid="30" grpId="0"/>
      <p:bldP spid="31" grpId="0"/>
      <p:bldP spid="32"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 name="Rectangle 101"/>
          <p:cNvSpPr/>
          <p:nvPr/>
        </p:nvSpPr>
        <p:spPr>
          <a:xfrm>
            <a:off x="2293632" y="602082"/>
            <a:ext cx="4462607" cy="5089555"/>
          </a:xfrm>
          <a:prstGeom prst="rect">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p:cNvSpPr txBox="1"/>
          <p:nvPr/>
        </p:nvSpPr>
        <p:spPr>
          <a:xfrm>
            <a:off x="2786509" y="210601"/>
            <a:ext cx="3269190" cy="369332"/>
          </a:xfrm>
          <a:prstGeom prst="rect">
            <a:avLst/>
          </a:prstGeom>
          <a:noFill/>
        </p:spPr>
        <p:txBody>
          <a:bodyPr wrap="square" rtlCol="0">
            <a:spAutoFit/>
          </a:bodyPr>
          <a:lstStyle/>
          <a:p>
            <a:pPr algn="ctr"/>
            <a:r>
              <a:rPr lang="en-US" dirty="0" smtClean="0"/>
              <a:t>Office Rental Service System</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69989" y="901189"/>
            <a:ext cx="693453" cy="578561"/>
          </a:xfr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9214" y="1721153"/>
            <a:ext cx="1397000" cy="102328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53406" y="3694293"/>
            <a:ext cx="748792" cy="1423412"/>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6339" y="695451"/>
            <a:ext cx="694151" cy="694151"/>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34739" y="738563"/>
            <a:ext cx="698094" cy="662659"/>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63442" y="3771513"/>
            <a:ext cx="585891" cy="556152"/>
          </a:xfrm>
          <a:prstGeom prst="rect">
            <a:avLst/>
          </a:prstGeom>
        </p:spPr>
      </p:pic>
      <p:sp>
        <p:nvSpPr>
          <p:cNvPr id="14" name="Oval 13"/>
          <p:cNvSpPr/>
          <p:nvPr/>
        </p:nvSpPr>
        <p:spPr>
          <a:xfrm>
            <a:off x="140138" y="633576"/>
            <a:ext cx="2027365" cy="53339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Search office</a:t>
            </a:r>
            <a:endParaRPr lang="en-US" sz="1600" dirty="0">
              <a:solidFill>
                <a:schemeClr val="tx1"/>
              </a:solidFill>
            </a:endParaRPr>
          </a:p>
        </p:txBody>
      </p:sp>
      <p:sp>
        <p:nvSpPr>
          <p:cNvPr id="15" name="Oval 14"/>
          <p:cNvSpPr/>
          <p:nvPr/>
        </p:nvSpPr>
        <p:spPr>
          <a:xfrm>
            <a:off x="6913351" y="4115856"/>
            <a:ext cx="2062749" cy="53339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Manage office</a:t>
            </a:r>
          </a:p>
        </p:txBody>
      </p:sp>
      <p:sp>
        <p:nvSpPr>
          <p:cNvPr id="16" name="Oval 15"/>
          <p:cNvSpPr/>
          <p:nvPr/>
        </p:nvSpPr>
        <p:spPr>
          <a:xfrm>
            <a:off x="247765" y="2050194"/>
            <a:ext cx="1798101" cy="53339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Request office</a:t>
            </a:r>
          </a:p>
        </p:txBody>
      </p:sp>
      <p:sp>
        <p:nvSpPr>
          <p:cNvPr id="17" name="Oval 16"/>
          <p:cNvSpPr/>
          <p:nvPr/>
        </p:nvSpPr>
        <p:spPr>
          <a:xfrm>
            <a:off x="143882" y="1317176"/>
            <a:ext cx="1959261" cy="53339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Request appointment</a:t>
            </a:r>
          </a:p>
        </p:txBody>
      </p:sp>
      <p:sp>
        <p:nvSpPr>
          <p:cNvPr id="18" name="Oval 17"/>
          <p:cNvSpPr/>
          <p:nvPr/>
        </p:nvSpPr>
        <p:spPr>
          <a:xfrm>
            <a:off x="6925989" y="1476536"/>
            <a:ext cx="2062749" cy="53339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Schedule request</a:t>
            </a:r>
          </a:p>
        </p:txBody>
      </p:sp>
      <p:sp>
        <p:nvSpPr>
          <p:cNvPr id="19" name="Oval 18"/>
          <p:cNvSpPr/>
          <p:nvPr/>
        </p:nvSpPr>
        <p:spPr>
          <a:xfrm>
            <a:off x="6946728" y="602082"/>
            <a:ext cx="2045866" cy="53339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Manage appointment</a:t>
            </a:r>
          </a:p>
        </p:txBody>
      </p:sp>
      <p:sp>
        <p:nvSpPr>
          <p:cNvPr id="20" name="Oval 19"/>
          <p:cNvSpPr/>
          <p:nvPr/>
        </p:nvSpPr>
        <p:spPr>
          <a:xfrm>
            <a:off x="143882" y="2826882"/>
            <a:ext cx="1911624" cy="53339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Manage contract</a:t>
            </a:r>
          </a:p>
        </p:txBody>
      </p:sp>
      <p:sp>
        <p:nvSpPr>
          <p:cNvPr id="21" name="Oval 20"/>
          <p:cNvSpPr/>
          <p:nvPr/>
        </p:nvSpPr>
        <p:spPr>
          <a:xfrm>
            <a:off x="6925989" y="2240534"/>
            <a:ext cx="2062749" cy="53339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Create contract</a:t>
            </a:r>
          </a:p>
        </p:txBody>
      </p:sp>
      <p:sp>
        <p:nvSpPr>
          <p:cNvPr id="22" name="Oval 21"/>
          <p:cNvSpPr/>
          <p:nvPr/>
        </p:nvSpPr>
        <p:spPr>
          <a:xfrm>
            <a:off x="134445" y="4945980"/>
            <a:ext cx="2045866" cy="51513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Check appointment</a:t>
            </a:r>
          </a:p>
        </p:txBody>
      </p:sp>
      <p:sp>
        <p:nvSpPr>
          <p:cNvPr id="23" name="Oval 22"/>
          <p:cNvSpPr/>
          <p:nvPr/>
        </p:nvSpPr>
        <p:spPr>
          <a:xfrm>
            <a:off x="210349" y="5888660"/>
            <a:ext cx="2399218" cy="54389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Check assigned request</a:t>
            </a:r>
          </a:p>
        </p:txBody>
      </p:sp>
      <p:sp>
        <p:nvSpPr>
          <p:cNvPr id="24" name="Oval 23"/>
          <p:cNvSpPr/>
          <p:nvPr/>
        </p:nvSpPr>
        <p:spPr>
          <a:xfrm>
            <a:off x="87606" y="3587745"/>
            <a:ext cx="2066989" cy="53339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Request repair/ rental</a:t>
            </a:r>
          </a:p>
        </p:txBody>
      </p:sp>
      <p:sp>
        <p:nvSpPr>
          <p:cNvPr id="25" name="Oval 24"/>
          <p:cNvSpPr/>
          <p:nvPr/>
        </p:nvSpPr>
        <p:spPr>
          <a:xfrm>
            <a:off x="6925989" y="2888900"/>
            <a:ext cx="2062749" cy="53339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Manage repair/ rental</a:t>
            </a:r>
          </a:p>
        </p:txBody>
      </p:sp>
      <p:sp>
        <p:nvSpPr>
          <p:cNvPr id="26" name="TextBox 25"/>
          <p:cNvSpPr txBox="1"/>
          <p:nvPr/>
        </p:nvSpPr>
        <p:spPr>
          <a:xfrm>
            <a:off x="2384736" y="2884638"/>
            <a:ext cx="1963999" cy="369332"/>
          </a:xfrm>
          <a:prstGeom prst="rect">
            <a:avLst/>
          </a:prstGeom>
          <a:noFill/>
        </p:spPr>
        <p:txBody>
          <a:bodyPr wrap="none" rtlCol="0">
            <a:spAutoFit/>
          </a:bodyPr>
          <a:lstStyle/>
          <a:p>
            <a:r>
              <a:rPr lang="en-US" dirty="0" smtClean="0"/>
              <a:t>Customer service</a:t>
            </a:r>
            <a:endParaRPr lang="en-US" dirty="0"/>
          </a:p>
        </p:txBody>
      </p:sp>
      <p:sp>
        <p:nvSpPr>
          <p:cNvPr id="27" name="TextBox 26"/>
          <p:cNvSpPr txBox="1"/>
          <p:nvPr/>
        </p:nvSpPr>
        <p:spPr>
          <a:xfrm>
            <a:off x="4622321" y="2844203"/>
            <a:ext cx="2133918" cy="369332"/>
          </a:xfrm>
          <a:prstGeom prst="rect">
            <a:avLst/>
          </a:prstGeom>
          <a:noFill/>
        </p:spPr>
        <p:txBody>
          <a:bodyPr wrap="none" rtlCol="0">
            <a:spAutoFit/>
          </a:bodyPr>
          <a:lstStyle/>
          <a:p>
            <a:r>
              <a:rPr lang="en-US" dirty="0" smtClean="0"/>
              <a:t>Back office service</a:t>
            </a:r>
            <a:endParaRPr lang="en-US" dirty="0"/>
          </a:p>
        </p:txBody>
      </p:sp>
      <p:sp>
        <p:nvSpPr>
          <p:cNvPr id="28" name="TextBox 27"/>
          <p:cNvSpPr txBox="1"/>
          <p:nvPr/>
        </p:nvSpPr>
        <p:spPr>
          <a:xfrm>
            <a:off x="3470809" y="4884163"/>
            <a:ext cx="859531" cy="369332"/>
          </a:xfrm>
          <a:prstGeom prst="rect">
            <a:avLst/>
          </a:prstGeom>
          <a:noFill/>
        </p:spPr>
        <p:txBody>
          <a:bodyPr wrap="none" rtlCol="0">
            <a:spAutoFit/>
          </a:bodyPr>
          <a:lstStyle/>
          <a:p>
            <a:r>
              <a:rPr lang="en-US" dirty="0" smtClean="0"/>
              <a:t>Mobile</a:t>
            </a:r>
            <a:endParaRPr lang="en-US" dirty="0"/>
          </a:p>
        </p:txBody>
      </p:sp>
      <p:sp>
        <p:nvSpPr>
          <p:cNvPr id="29" name="TextBox 28"/>
          <p:cNvSpPr txBox="1"/>
          <p:nvPr/>
        </p:nvSpPr>
        <p:spPr>
          <a:xfrm>
            <a:off x="4681994" y="1307668"/>
            <a:ext cx="1050288" cy="369332"/>
          </a:xfrm>
          <a:prstGeom prst="rect">
            <a:avLst/>
          </a:prstGeom>
          <a:noFill/>
        </p:spPr>
        <p:txBody>
          <a:bodyPr wrap="none" rtlCol="0">
            <a:spAutoFit/>
          </a:bodyPr>
          <a:lstStyle/>
          <a:p>
            <a:r>
              <a:rPr lang="en-US" dirty="0" smtClean="0"/>
              <a:t>Manager</a:t>
            </a:r>
            <a:endParaRPr lang="en-US" dirty="0"/>
          </a:p>
        </p:txBody>
      </p:sp>
      <p:sp>
        <p:nvSpPr>
          <p:cNvPr id="30" name="TextBox 29"/>
          <p:cNvSpPr txBox="1"/>
          <p:nvPr/>
        </p:nvSpPr>
        <p:spPr>
          <a:xfrm>
            <a:off x="5746981" y="1354445"/>
            <a:ext cx="678391" cy="369332"/>
          </a:xfrm>
          <a:prstGeom prst="rect">
            <a:avLst/>
          </a:prstGeom>
          <a:noFill/>
        </p:spPr>
        <p:txBody>
          <a:bodyPr wrap="none" rtlCol="0">
            <a:spAutoFit/>
          </a:bodyPr>
          <a:lstStyle/>
          <a:p>
            <a:r>
              <a:rPr lang="en-US" dirty="0" smtClean="0"/>
              <a:t>Staff</a:t>
            </a:r>
            <a:endParaRPr lang="en-US" dirty="0"/>
          </a:p>
        </p:txBody>
      </p:sp>
      <p:sp>
        <p:nvSpPr>
          <p:cNvPr id="31" name="TextBox 30"/>
          <p:cNvSpPr txBox="1"/>
          <p:nvPr/>
        </p:nvSpPr>
        <p:spPr>
          <a:xfrm>
            <a:off x="3639020" y="4382556"/>
            <a:ext cx="678391" cy="369332"/>
          </a:xfrm>
          <a:prstGeom prst="rect">
            <a:avLst/>
          </a:prstGeom>
          <a:noFill/>
        </p:spPr>
        <p:txBody>
          <a:bodyPr wrap="none" rtlCol="0">
            <a:spAutoFit/>
          </a:bodyPr>
          <a:lstStyle/>
          <a:p>
            <a:r>
              <a:rPr lang="en-US" dirty="0" smtClean="0"/>
              <a:t>Staff</a:t>
            </a:r>
            <a:endParaRPr lang="en-US" dirty="0"/>
          </a:p>
        </p:txBody>
      </p:sp>
      <p:sp>
        <p:nvSpPr>
          <p:cNvPr id="32" name="TextBox 31"/>
          <p:cNvSpPr txBox="1"/>
          <p:nvPr/>
        </p:nvSpPr>
        <p:spPr>
          <a:xfrm>
            <a:off x="2684111" y="1446560"/>
            <a:ext cx="1353517" cy="369332"/>
          </a:xfrm>
          <a:prstGeom prst="rect">
            <a:avLst/>
          </a:prstGeom>
          <a:noFill/>
        </p:spPr>
        <p:txBody>
          <a:bodyPr wrap="square" rtlCol="0">
            <a:spAutoFit/>
          </a:bodyPr>
          <a:lstStyle/>
          <a:p>
            <a:r>
              <a:rPr lang="en-US" dirty="0" smtClean="0"/>
              <a:t>Customer</a:t>
            </a:r>
            <a:endParaRPr lang="en-US" dirty="0"/>
          </a:p>
        </p:txBody>
      </p:sp>
      <p:cxnSp>
        <p:nvCxnSpPr>
          <p:cNvPr id="34" name="Straight Connector 33"/>
          <p:cNvCxnSpPr>
            <a:stCxn id="9" idx="1"/>
            <a:endCxn id="14" idx="5"/>
          </p:cNvCxnSpPr>
          <p:nvPr/>
        </p:nvCxnSpPr>
        <p:spPr>
          <a:xfrm flipH="1" flipV="1">
            <a:off x="1870602" y="1088861"/>
            <a:ext cx="828612" cy="11439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9" idx="1"/>
          </p:cNvCxnSpPr>
          <p:nvPr/>
        </p:nvCxnSpPr>
        <p:spPr>
          <a:xfrm flipH="1">
            <a:off x="2045866" y="2232793"/>
            <a:ext cx="653348" cy="84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9" idx="1"/>
          </p:cNvCxnSpPr>
          <p:nvPr/>
        </p:nvCxnSpPr>
        <p:spPr>
          <a:xfrm flipH="1" flipV="1">
            <a:off x="1816216" y="1772461"/>
            <a:ext cx="882998" cy="4603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20" idx="6"/>
            <a:endCxn id="9" idx="1"/>
          </p:cNvCxnSpPr>
          <p:nvPr/>
        </p:nvCxnSpPr>
        <p:spPr>
          <a:xfrm flipV="1">
            <a:off x="2055506" y="2232793"/>
            <a:ext cx="643708" cy="86078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24" idx="6"/>
            <a:endCxn id="9" idx="1"/>
          </p:cNvCxnSpPr>
          <p:nvPr/>
        </p:nvCxnSpPr>
        <p:spPr>
          <a:xfrm flipV="1">
            <a:off x="2154595" y="2232793"/>
            <a:ext cx="544619" cy="1621652"/>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15" idx="2"/>
            <a:endCxn id="43" idx="3"/>
          </p:cNvCxnSpPr>
          <p:nvPr/>
        </p:nvCxnSpPr>
        <p:spPr>
          <a:xfrm flipH="1">
            <a:off x="6425372" y="4382556"/>
            <a:ext cx="487979" cy="283895"/>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3" idx="3"/>
            <a:endCxn id="19" idx="2"/>
          </p:cNvCxnSpPr>
          <p:nvPr/>
        </p:nvCxnSpPr>
        <p:spPr>
          <a:xfrm flipV="1">
            <a:off x="6450307" y="868782"/>
            <a:ext cx="496421" cy="1368912"/>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21" idx="2"/>
            <a:endCxn id="3" idx="3"/>
          </p:cNvCxnSpPr>
          <p:nvPr/>
        </p:nvCxnSpPr>
        <p:spPr>
          <a:xfrm flipH="1" flipV="1">
            <a:off x="6450307" y="2237694"/>
            <a:ext cx="475682" cy="26954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18" idx="2"/>
            <a:endCxn id="3" idx="3"/>
          </p:cNvCxnSpPr>
          <p:nvPr/>
        </p:nvCxnSpPr>
        <p:spPr>
          <a:xfrm flipH="1">
            <a:off x="6450307" y="1743236"/>
            <a:ext cx="475682" cy="494458"/>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10" idx="1"/>
            <a:endCxn id="22" idx="0"/>
          </p:cNvCxnSpPr>
          <p:nvPr/>
        </p:nvCxnSpPr>
        <p:spPr>
          <a:xfrm flipH="1">
            <a:off x="1157378" y="4405999"/>
            <a:ext cx="1596028" cy="539981"/>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10" idx="1"/>
            <a:endCxn id="23" idx="7"/>
          </p:cNvCxnSpPr>
          <p:nvPr/>
        </p:nvCxnSpPr>
        <p:spPr>
          <a:xfrm flipH="1">
            <a:off x="2258210" y="4405999"/>
            <a:ext cx="495196" cy="1562312"/>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97874" y="1722810"/>
            <a:ext cx="1552433" cy="1029768"/>
          </a:xfrm>
          <a:prstGeom prst="rect">
            <a:avLst/>
          </a:prstGeom>
        </p:spPr>
      </p:pic>
      <p:cxnSp>
        <p:nvCxnSpPr>
          <p:cNvPr id="98" name="Straight Connector 97"/>
          <p:cNvCxnSpPr>
            <a:stCxn id="25" idx="2"/>
            <a:endCxn id="3" idx="3"/>
          </p:cNvCxnSpPr>
          <p:nvPr/>
        </p:nvCxnSpPr>
        <p:spPr>
          <a:xfrm flipH="1" flipV="1">
            <a:off x="6450307" y="2237694"/>
            <a:ext cx="475682" cy="917906"/>
          </a:xfrm>
          <a:prstGeom prst="line">
            <a:avLst/>
          </a:prstGeom>
        </p:spPr>
        <p:style>
          <a:lnRef idx="1">
            <a:schemeClr val="accent1"/>
          </a:lnRef>
          <a:fillRef idx="0">
            <a:schemeClr val="accent1"/>
          </a:fillRef>
          <a:effectRef idx="0">
            <a:schemeClr val="accent1"/>
          </a:effectRef>
          <a:fontRef idx="minor">
            <a:schemeClr val="tx1"/>
          </a:fontRef>
        </p:style>
      </p:cxnSp>
      <p:pic>
        <p:nvPicPr>
          <p:cNvPr id="51" name="Picture 5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64655" y="3283742"/>
            <a:ext cx="767627" cy="683787"/>
          </a:xfrm>
          <a:prstGeom prst="rect">
            <a:avLst/>
          </a:prstGeom>
        </p:spPr>
      </p:pic>
      <p:pic>
        <p:nvPicPr>
          <p:cNvPr id="43" name="Picture 4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14888" y="4129353"/>
            <a:ext cx="1610484" cy="1074196"/>
          </a:xfrm>
          <a:prstGeom prst="rect">
            <a:avLst/>
          </a:prstGeom>
        </p:spPr>
      </p:pic>
      <p:sp>
        <p:nvSpPr>
          <p:cNvPr id="58" name="Oval 57"/>
          <p:cNvSpPr/>
          <p:nvPr/>
        </p:nvSpPr>
        <p:spPr>
          <a:xfrm>
            <a:off x="6854506" y="4989009"/>
            <a:ext cx="2205714" cy="51513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Check </a:t>
            </a:r>
            <a:r>
              <a:rPr lang="en-US" sz="1600" dirty="0" smtClean="0">
                <a:solidFill>
                  <a:schemeClr val="tx1"/>
                </a:solidFill>
              </a:rPr>
              <a:t>request repair</a:t>
            </a:r>
            <a:endParaRPr lang="en-US" sz="1600" dirty="0">
              <a:solidFill>
                <a:schemeClr val="tx1"/>
              </a:solidFill>
            </a:endParaRPr>
          </a:p>
        </p:txBody>
      </p:sp>
      <p:cxnSp>
        <p:nvCxnSpPr>
          <p:cNvPr id="50" name="Straight Connector 49"/>
          <p:cNvCxnSpPr>
            <a:stCxn id="43" idx="3"/>
            <a:endCxn id="58" idx="2"/>
          </p:cNvCxnSpPr>
          <p:nvPr/>
        </p:nvCxnSpPr>
        <p:spPr>
          <a:xfrm>
            <a:off x="6425372" y="4666451"/>
            <a:ext cx="429134" cy="580127"/>
          </a:xfrm>
          <a:prstGeom prst="line">
            <a:avLst/>
          </a:prstGeom>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4815883" y="5322305"/>
            <a:ext cx="1653017" cy="369332"/>
          </a:xfrm>
          <a:prstGeom prst="rect">
            <a:avLst/>
          </a:prstGeom>
          <a:noFill/>
        </p:spPr>
        <p:txBody>
          <a:bodyPr wrap="none" rtlCol="0">
            <a:spAutoFit/>
          </a:bodyPr>
          <a:lstStyle/>
          <a:p>
            <a:r>
              <a:rPr lang="en-US" dirty="0" smtClean="0"/>
              <a:t>Owner </a:t>
            </a:r>
            <a:r>
              <a:rPr lang="en-US" dirty="0" smtClean="0"/>
              <a:t>service</a:t>
            </a:r>
            <a:endParaRPr lang="en-US" dirty="0"/>
          </a:p>
        </p:txBody>
      </p:sp>
      <p:sp>
        <p:nvSpPr>
          <p:cNvPr id="93" name="Oval 92"/>
          <p:cNvSpPr/>
          <p:nvPr/>
        </p:nvSpPr>
        <p:spPr>
          <a:xfrm>
            <a:off x="6646088" y="5835472"/>
            <a:ext cx="2205714" cy="51513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View Statistic</a:t>
            </a:r>
            <a:endParaRPr lang="en-US" sz="1600" dirty="0">
              <a:solidFill>
                <a:schemeClr val="tx1"/>
              </a:solidFill>
            </a:endParaRPr>
          </a:p>
        </p:txBody>
      </p:sp>
      <p:cxnSp>
        <p:nvCxnSpPr>
          <p:cNvPr id="125" name="Straight Connector 124"/>
          <p:cNvCxnSpPr>
            <a:stCxn id="43" idx="3"/>
            <a:endCxn id="93" idx="2"/>
          </p:cNvCxnSpPr>
          <p:nvPr/>
        </p:nvCxnSpPr>
        <p:spPr>
          <a:xfrm>
            <a:off x="6425372" y="4666451"/>
            <a:ext cx="220716" cy="1426590"/>
          </a:xfrm>
          <a:prstGeom prst="line">
            <a:avLst/>
          </a:prstGeom>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a:off x="5698948" y="3552788"/>
            <a:ext cx="854721" cy="369332"/>
          </a:xfrm>
          <a:prstGeom prst="rect">
            <a:avLst/>
          </a:prstGeom>
          <a:noFill/>
        </p:spPr>
        <p:txBody>
          <a:bodyPr wrap="none" rtlCol="0">
            <a:spAutoFit/>
          </a:bodyPr>
          <a:lstStyle/>
          <a:p>
            <a:r>
              <a:rPr lang="en-US" dirty="0" smtClean="0"/>
              <a:t>Owner</a:t>
            </a:r>
            <a:endParaRPr lang="en-US" dirty="0"/>
          </a:p>
        </p:txBody>
      </p:sp>
    </p:spTree>
    <p:extLst>
      <p:ext uri="{BB962C8B-B14F-4D97-AF65-F5344CB8AC3E}">
        <p14:creationId xmlns:p14="http://schemas.microsoft.com/office/powerpoint/2010/main" val="36110699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fade">
                                      <p:cBhvr>
                                        <p:cTn id="10" dur="500"/>
                                        <p:tgtEl>
                                          <p:spTgt spid="10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par>
                                <p:cTn id="25" presetID="10"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par>
                                <p:cTn id="34" presetID="10" presetClass="entr" presetSubtype="0" fill="hold" nodeType="with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500"/>
                                        <p:tgtEl>
                                          <p:spTgt spid="40"/>
                                        </p:tgtEl>
                                      </p:cBhvr>
                                    </p:animEffect>
                                  </p:childTnLst>
                                </p:cTn>
                              </p:par>
                              <p:par>
                                <p:cTn id="37" presetID="10"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500"/>
                                        <p:tgtEl>
                                          <p:spTgt spid="4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500"/>
                                        <p:tgtEl>
                                          <p:spTgt spid="1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500"/>
                                        <p:tgtEl>
                                          <p:spTgt spid="3"/>
                                        </p:tgtEl>
                                      </p:cBhvr>
                                    </p:animEffect>
                                  </p:childTnLst>
                                </p:cTn>
                              </p:par>
                              <p:par>
                                <p:cTn id="60" presetID="10" presetClass="entr" presetSubtype="0" fill="hold" nodeType="with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500"/>
                                        <p:tgtEl>
                                          <p:spTgt spid="1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fade">
                                      <p:cBhvr>
                                        <p:cTn id="65" dur="500"/>
                                        <p:tgtEl>
                                          <p:spTgt spid="29"/>
                                        </p:tgtEl>
                                      </p:cBhvr>
                                    </p:animEffect>
                                  </p:childTnLst>
                                </p:cTn>
                              </p:par>
                              <p:par>
                                <p:cTn id="66" presetID="10" presetClass="entr" presetSubtype="0" fill="hold" nodeType="withEffect">
                                  <p:stCondLst>
                                    <p:cond delay="0"/>
                                  </p:stCondLst>
                                  <p:childTnLst>
                                    <p:set>
                                      <p:cBhvr>
                                        <p:cTn id="67" dur="1" fill="hold">
                                          <p:stCondLst>
                                            <p:cond delay="0"/>
                                          </p:stCondLst>
                                        </p:cTn>
                                        <p:tgtEl>
                                          <p:spTgt spid="12"/>
                                        </p:tgtEl>
                                        <p:attrNameLst>
                                          <p:attrName>style.visibility</p:attrName>
                                        </p:attrNameLst>
                                      </p:cBhvr>
                                      <p:to>
                                        <p:strVal val="visible"/>
                                      </p:to>
                                    </p:set>
                                    <p:animEffect transition="in" filter="fade">
                                      <p:cBhvr>
                                        <p:cTn id="68" dur="500"/>
                                        <p:tgtEl>
                                          <p:spTgt spid="12"/>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fade">
                                      <p:cBhvr>
                                        <p:cTn id="71" dur="500"/>
                                        <p:tgtEl>
                                          <p:spTgt spid="3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500"/>
                                        <p:tgtEl>
                                          <p:spTgt spid="2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500"/>
                                        <p:tgtEl>
                                          <p:spTgt spid="25"/>
                                        </p:tgtEl>
                                      </p:cBhvr>
                                    </p:animEffect>
                                  </p:childTnLst>
                                </p:cTn>
                              </p:par>
                              <p:par>
                                <p:cTn id="81" presetID="10" presetClass="entr" presetSubtype="0" fill="hold" nodeType="withEffect">
                                  <p:stCondLst>
                                    <p:cond delay="0"/>
                                  </p:stCondLst>
                                  <p:childTnLst>
                                    <p:set>
                                      <p:cBhvr>
                                        <p:cTn id="82" dur="1" fill="hold">
                                          <p:stCondLst>
                                            <p:cond delay="0"/>
                                          </p:stCondLst>
                                        </p:cTn>
                                        <p:tgtEl>
                                          <p:spTgt spid="98"/>
                                        </p:tgtEl>
                                        <p:attrNameLst>
                                          <p:attrName>style.visibility</p:attrName>
                                        </p:attrNameLst>
                                      </p:cBhvr>
                                      <p:to>
                                        <p:strVal val="visible"/>
                                      </p:to>
                                    </p:set>
                                    <p:animEffect transition="in" filter="fade">
                                      <p:cBhvr>
                                        <p:cTn id="83" dur="500"/>
                                        <p:tgtEl>
                                          <p:spTgt spid="98"/>
                                        </p:tgtEl>
                                      </p:cBhvr>
                                    </p:animEffect>
                                  </p:childTnLst>
                                </p:cTn>
                              </p:par>
                              <p:par>
                                <p:cTn id="84" presetID="10" presetClass="entr" presetSubtype="0" fill="hold" nodeType="withEffect">
                                  <p:stCondLst>
                                    <p:cond delay="0"/>
                                  </p:stCondLst>
                                  <p:childTnLst>
                                    <p:set>
                                      <p:cBhvr>
                                        <p:cTn id="85" dur="1" fill="hold">
                                          <p:stCondLst>
                                            <p:cond delay="0"/>
                                          </p:stCondLst>
                                        </p:cTn>
                                        <p:tgtEl>
                                          <p:spTgt spid="55"/>
                                        </p:tgtEl>
                                        <p:attrNameLst>
                                          <p:attrName>style.visibility</p:attrName>
                                        </p:attrNameLst>
                                      </p:cBhvr>
                                      <p:to>
                                        <p:strVal val="visible"/>
                                      </p:to>
                                    </p:set>
                                    <p:animEffect transition="in" filter="fade">
                                      <p:cBhvr>
                                        <p:cTn id="86" dur="500"/>
                                        <p:tgtEl>
                                          <p:spTgt spid="55"/>
                                        </p:tgtEl>
                                      </p:cBhvr>
                                    </p:animEffect>
                                  </p:childTnLst>
                                </p:cTn>
                              </p:par>
                              <p:par>
                                <p:cTn id="87" presetID="10" presetClass="entr" presetSubtype="0" fill="hold" nodeType="withEffect">
                                  <p:stCondLst>
                                    <p:cond delay="0"/>
                                  </p:stCondLst>
                                  <p:childTnLst>
                                    <p:set>
                                      <p:cBhvr>
                                        <p:cTn id="88" dur="1" fill="hold">
                                          <p:stCondLst>
                                            <p:cond delay="0"/>
                                          </p:stCondLst>
                                        </p:cTn>
                                        <p:tgtEl>
                                          <p:spTgt spid="59"/>
                                        </p:tgtEl>
                                        <p:attrNameLst>
                                          <p:attrName>style.visibility</p:attrName>
                                        </p:attrNameLst>
                                      </p:cBhvr>
                                      <p:to>
                                        <p:strVal val="visible"/>
                                      </p:to>
                                    </p:set>
                                    <p:animEffect transition="in" filter="fade">
                                      <p:cBhvr>
                                        <p:cTn id="89" dur="500"/>
                                        <p:tgtEl>
                                          <p:spTgt spid="59"/>
                                        </p:tgtEl>
                                      </p:cBhvr>
                                    </p:animEffect>
                                  </p:childTnLst>
                                </p:cTn>
                              </p:par>
                              <p:par>
                                <p:cTn id="90" presetID="10" presetClass="entr" presetSubtype="0" fill="hold" nodeType="with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fade">
                                      <p:cBhvr>
                                        <p:cTn id="92" dur="500"/>
                                        <p:tgtEl>
                                          <p:spTgt spid="52"/>
                                        </p:tgtEl>
                                      </p:cBhvr>
                                    </p:animEffect>
                                  </p:childTnLst>
                                </p:cTn>
                              </p:par>
                              <p:par>
                                <p:cTn id="93" presetID="10" presetClass="entr" presetSubtype="0" fill="hold" nodeType="withEffect">
                                  <p:stCondLst>
                                    <p:cond delay="0"/>
                                  </p:stCondLst>
                                  <p:childTnLst>
                                    <p:set>
                                      <p:cBhvr>
                                        <p:cTn id="94" dur="1" fill="hold">
                                          <p:stCondLst>
                                            <p:cond delay="0"/>
                                          </p:stCondLst>
                                        </p:cTn>
                                        <p:tgtEl>
                                          <p:spTgt spid="47"/>
                                        </p:tgtEl>
                                        <p:attrNameLst>
                                          <p:attrName>style.visibility</p:attrName>
                                        </p:attrNameLst>
                                      </p:cBhvr>
                                      <p:to>
                                        <p:strVal val="visible"/>
                                      </p:to>
                                    </p:set>
                                    <p:animEffect transition="in" filter="fade">
                                      <p:cBhvr>
                                        <p:cTn id="95" dur="500"/>
                                        <p:tgtEl>
                                          <p:spTgt spid="47"/>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5"/>
                                        </p:tgtEl>
                                        <p:attrNameLst>
                                          <p:attrName>style.visibility</p:attrName>
                                        </p:attrNameLst>
                                      </p:cBhvr>
                                      <p:to>
                                        <p:strVal val="visible"/>
                                      </p:to>
                                    </p:set>
                                    <p:animEffect transition="in" filter="fade">
                                      <p:cBhvr>
                                        <p:cTn id="98" dur="500"/>
                                        <p:tgtEl>
                                          <p:spTgt spid="15"/>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9"/>
                                        </p:tgtEl>
                                        <p:attrNameLst>
                                          <p:attrName>style.visibility</p:attrName>
                                        </p:attrNameLst>
                                      </p:cBhvr>
                                      <p:to>
                                        <p:strVal val="visible"/>
                                      </p:to>
                                    </p:set>
                                    <p:animEffect transition="in" filter="fade">
                                      <p:cBhvr>
                                        <p:cTn id="101" dur="500"/>
                                        <p:tgtEl>
                                          <p:spTgt spid="19"/>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8"/>
                                        </p:tgtEl>
                                        <p:attrNameLst>
                                          <p:attrName>style.visibility</p:attrName>
                                        </p:attrNameLst>
                                      </p:cBhvr>
                                      <p:to>
                                        <p:strVal val="visible"/>
                                      </p:to>
                                    </p:set>
                                    <p:animEffect transition="in" filter="fade">
                                      <p:cBhvr>
                                        <p:cTn id="104" dur="500"/>
                                        <p:tgtEl>
                                          <p:spTgt spid="18"/>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10"/>
                                        </p:tgtEl>
                                        <p:attrNameLst>
                                          <p:attrName>style.visibility</p:attrName>
                                        </p:attrNameLst>
                                      </p:cBhvr>
                                      <p:to>
                                        <p:strVal val="visible"/>
                                      </p:to>
                                    </p:set>
                                    <p:animEffect transition="in" filter="fade">
                                      <p:cBhvr>
                                        <p:cTn id="109" dur="500"/>
                                        <p:tgtEl>
                                          <p:spTgt spid="10"/>
                                        </p:tgtEl>
                                      </p:cBhvr>
                                    </p:animEffect>
                                  </p:childTnLst>
                                </p:cTn>
                              </p:par>
                              <p:par>
                                <p:cTn id="110" presetID="10" presetClass="entr" presetSubtype="0" fill="hold" nodeType="withEffect">
                                  <p:stCondLst>
                                    <p:cond delay="0"/>
                                  </p:stCondLst>
                                  <p:childTnLst>
                                    <p:set>
                                      <p:cBhvr>
                                        <p:cTn id="111" dur="1" fill="hold">
                                          <p:stCondLst>
                                            <p:cond delay="0"/>
                                          </p:stCondLst>
                                        </p:cTn>
                                        <p:tgtEl>
                                          <p:spTgt spid="13"/>
                                        </p:tgtEl>
                                        <p:attrNameLst>
                                          <p:attrName>style.visibility</p:attrName>
                                        </p:attrNameLst>
                                      </p:cBhvr>
                                      <p:to>
                                        <p:strVal val="visible"/>
                                      </p:to>
                                    </p:set>
                                    <p:animEffect transition="in" filter="fade">
                                      <p:cBhvr>
                                        <p:cTn id="112" dur="500"/>
                                        <p:tgtEl>
                                          <p:spTgt spid="13"/>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31"/>
                                        </p:tgtEl>
                                        <p:attrNameLst>
                                          <p:attrName>style.visibility</p:attrName>
                                        </p:attrNameLst>
                                      </p:cBhvr>
                                      <p:to>
                                        <p:strVal val="visible"/>
                                      </p:to>
                                    </p:set>
                                    <p:animEffect transition="in" filter="fade">
                                      <p:cBhvr>
                                        <p:cTn id="115" dur="500"/>
                                        <p:tgtEl>
                                          <p:spTgt spid="31"/>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28"/>
                                        </p:tgtEl>
                                        <p:attrNameLst>
                                          <p:attrName>style.visibility</p:attrName>
                                        </p:attrNameLst>
                                      </p:cBhvr>
                                      <p:to>
                                        <p:strVal val="visible"/>
                                      </p:to>
                                    </p:set>
                                    <p:animEffect transition="in" filter="fade">
                                      <p:cBhvr>
                                        <p:cTn id="118" dur="500"/>
                                        <p:tgtEl>
                                          <p:spTgt spid="28"/>
                                        </p:tgtEl>
                                      </p:cBhvr>
                                    </p:animEffect>
                                  </p:childTnLst>
                                </p:cTn>
                              </p:par>
                              <p:par>
                                <p:cTn id="119" presetID="10" presetClass="entr" presetSubtype="0" fill="hold" nodeType="withEffect">
                                  <p:stCondLst>
                                    <p:cond delay="0"/>
                                  </p:stCondLst>
                                  <p:childTnLst>
                                    <p:set>
                                      <p:cBhvr>
                                        <p:cTn id="120" dur="1" fill="hold">
                                          <p:stCondLst>
                                            <p:cond delay="0"/>
                                          </p:stCondLst>
                                        </p:cTn>
                                        <p:tgtEl>
                                          <p:spTgt spid="61"/>
                                        </p:tgtEl>
                                        <p:attrNameLst>
                                          <p:attrName>style.visibility</p:attrName>
                                        </p:attrNameLst>
                                      </p:cBhvr>
                                      <p:to>
                                        <p:strVal val="visible"/>
                                      </p:to>
                                    </p:set>
                                    <p:animEffect transition="in" filter="fade">
                                      <p:cBhvr>
                                        <p:cTn id="121" dur="500"/>
                                        <p:tgtEl>
                                          <p:spTgt spid="61"/>
                                        </p:tgtEl>
                                      </p:cBhvr>
                                    </p:animEffect>
                                  </p:childTnLst>
                                </p:cTn>
                              </p:par>
                              <p:par>
                                <p:cTn id="122" presetID="10" presetClass="entr" presetSubtype="0" fill="hold" nodeType="withEffect">
                                  <p:stCondLst>
                                    <p:cond delay="0"/>
                                  </p:stCondLst>
                                  <p:childTnLst>
                                    <p:set>
                                      <p:cBhvr>
                                        <p:cTn id="123" dur="1" fill="hold">
                                          <p:stCondLst>
                                            <p:cond delay="0"/>
                                          </p:stCondLst>
                                        </p:cTn>
                                        <p:tgtEl>
                                          <p:spTgt spid="63"/>
                                        </p:tgtEl>
                                        <p:attrNameLst>
                                          <p:attrName>style.visibility</p:attrName>
                                        </p:attrNameLst>
                                      </p:cBhvr>
                                      <p:to>
                                        <p:strVal val="visible"/>
                                      </p:to>
                                    </p:set>
                                    <p:animEffect transition="in" filter="fade">
                                      <p:cBhvr>
                                        <p:cTn id="124" dur="500"/>
                                        <p:tgtEl>
                                          <p:spTgt spid="63"/>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23"/>
                                        </p:tgtEl>
                                        <p:attrNameLst>
                                          <p:attrName>style.visibility</p:attrName>
                                        </p:attrNameLst>
                                      </p:cBhvr>
                                      <p:to>
                                        <p:strVal val="visible"/>
                                      </p:to>
                                    </p:set>
                                    <p:animEffect transition="in" filter="fade">
                                      <p:cBhvr>
                                        <p:cTn id="127" dur="500"/>
                                        <p:tgtEl>
                                          <p:spTgt spid="23"/>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22"/>
                                        </p:tgtEl>
                                        <p:attrNameLst>
                                          <p:attrName>style.visibility</p:attrName>
                                        </p:attrNameLst>
                                      </p:cBhvr>
                                      <p:to>
                                        <p:strVal val="visible"/>
                                      </p:to>
                                    </p:set>
                                    <p:animEffect transition="in" filter="fade">
                                      <p:cBhvr>
                                        <p:cTn id="130" dur="500"/>
                                        <p:tgtEl>
                                          <p:spTgt spid="22"/>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58"/>
                                        </p:tgtEl>
                                        <p:attrNameLst>
                                          <p:attrName>style.visibility</p:attrName>
                                        </p:attrNameLst>
                                      </p:cBhvr>
                                      <p:to>
                                        <p:strVal val="visible"/>
                                      </p:to>
                                    </p:set>
                                    <p:animEffect transition="in" filter="fade">
                                      <p:cBhvr>
                                        <p:cTn id="133" dur="500"/>
                                        <p:tgtEl>
                                          <p:spTgt spid="58"/>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80"/>
                                        </p:tgtEl>
                                        <p:attrNameLst>
                                          <p:attrName>style.visibility</p:attrName>
                                        </p:attrNameLst>
                                      </p:cBhvr>
                                      <p:to>
                                        <p:strVal val="visible"/>
                                      </p:to>
                                    </p:set>
                                    <p:animEffect transition="in" filter="fade">
                                      <p:cBhvr>
                                        <p:cTn id="136" dur="500"/>
                                        <p:tgtEl>
                                          <p:spTgt spid="80"/>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93"/>
                                        </p:tgtEl>
                                        <p:attrNameLst>
                                          <p:attrName>style.visibility</p:attrName>
                                        </p:attrNameLst>
                                      </p:cBhvr>
                                      <p:to>
                                        <p:strVal val="visible"/>
                                      </p:to>
                                    </p:set>
                                    <p:animEffect transition="in" filter="fade">
                                      <p:cBhvr>
                                        <p:cTn id="139" dur="500"/>
                                        <p:tgtEl>
                                          <p:spTgt spid="93"/>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128"/>
                                        </p:tgtEl>
                                        <p:attrNameLst>
                                          <p:attrName>style.visibility</p:attrName>
                                        </p:attrNameLst>
                                      </p:cBhvr>
                                      <p:to>
                                        <p:strVal val="visible"/>
                                      </p:to>
                                    </p:set>
                                    <p:animEffect transition="in" filter="fade">
                                      <p:cBhvr>
                                        <p:cTn id="142"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3" grpId="0"/>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p:bldP spid="27" grpId="0"/>
      <p:bldP spid="28" grpId="0"/>
      <p:bldP spid="29" grpId="0"/>
      <p:bldP spid="30" grpId="0"/>
      <p:bldP spid="31" grpId="0"/>
      <p:bldP spid="32" grpId="0"/>
      <p:bldP spid="58" grpId="0" animBg="1"/>
      <p:bldP spid="80" grpId="0"/>
      <p:bldP spid="93" grpId="0" animBg="1"/>
      <p:bldP spid="1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2954469" y="1869170"/>
            <a:ext cx="5519351" cy="4446388"/>
          </a:xfrm>
          <a:prstGeom prst="rect">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2384" y="197535"/>
            <a:ext cx="6919876" cy="1320800"/>
          </a:xfrm>
        </p:spPr>
        <p:txBody>
          <a:bodyPr>
            <a:normAutofit/>
          </a:bodyPr>
          <a:lstStyle/>
          <a:p>
            <a:r>
              <a:rPr lang="en-US" dirty="0" smtClean="0"/>
              <a:t>Project Features</a:t>
            </a:r>
            <a:br>
              <a:rPr lang="en-US" dirty="0" smtClean="0"/>
            </a:br>
            <a:r>
              <a:rPr lang="en-US" dirty="0" smtClean="0"/>
              <a:t>	</a:t>
            </a:r>
            <a:r>
              <a:rPr lang="en-US" sz="2000" dirty="0">
                <a:solidFill>
                  <a:schemeClr val="accent2">
                    <a:lumMod val="50000"/>
                  </a:schemeClr>
                </a:solidFill>
              </a:rPr>
              <a:t>Search Office - Request Appointment - Create Contract</a:t>
            </a:r>
            <a:endParaRPr lang="en-US" dirty="0">
              <a:solidFill>
                <a:schemeClr val="accent2">
                  <a:lumMod val="50000"/>
                </a:schemeClr>
              </a:solidFill>
            </a:endParaRPr>
          </a:p>
        </p:txBody>
      </p:sp>
      <p:pic>
        <p:nvPicPr>
          <p:cNvPr id="15" name="Content Placeholder 1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599" y="2060243"/>
            <a:ext cx="1196625" cy="998367"/>
          </a:xfrm>
        </p:spPr>
      </p:pic>
      <p:sp>
        <p:nvSpPr>
          <p:cNvPr id="6" name="Footer Placeholder 5"/>
          <p:cNvSpPr>
            <a:spLocks noGrp="1"/>
          </p:cNvSpPr>
          <p:nvPr>
            <p:ph type="ftr" sz="quarter" idx="11"/>
          </p:nvPr>
        </p:nvSpPr>
        <p:spPr/>
        <p:txBody>
          <a:bodyPr/>
          <a:lstStyle/>
          <a:p>
            <a:r>
              <a:rPr lang="en-US" dirty="0" smtClean="0"/>
              <a:t>Capstone Project Defense - Office Rental Service</a:t>
            </a:r>
            <a:endParaRPr lang="en-US" dirty="0"/>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3551" y="2058211"/>
            <a:ext cx="1303031" cy="931094"/>
          </a:xfrm>
          <a:prstGeom prst="rect">
            <a:avLst/>
          </a:prstGeom>
        </p:spPr>
      </p:pic>
      <p:sp>
        <p:nvSpPr>
          <p:cNvPr id="3" name="TextBox 2"/>
          <p:cNvSpPr txBox="1"/>
          <p:nvPr/>
        </p:nvSpPr>
        <p:spPr>
          <a:xfrm>
            <a:off x="609599" y="3168789"/>
            <a:ext cx="1165704" cy="369332"/>
          </a:xfrm>
          <a:prstGeom prst="rect">
            <a:avLst/>
          </a:prstGeom>
          <a:noFill/>
        </p:spPr>
        <p:txBody>
          <a:bodyPr wrap="none" rtlCol="0">
            <a:spAutoFit/>
          </a:bodyPr>
          <a:lstStyle/>
          <a:p>
            <a:r>
              <a:rPr lang="en-US" dirty="0" smtClean="0"/>
              <a:t>Customer</a:t>
            </a:r>
          </a:p>
        </p:txBody>
      </p:sp>
      <p:sp>
        <p:nvSpPr>
          <p:cNvPr id="34" name="Rectangle 33"/>
          <p:cNvSpPr/>
          <p:nvPr/>
        </p:nvSpPr>
        <p:spPr>
          <a:xfrm>
            <a:off x="486975" y="1930400"/>
            <a:ext cx="1474573" cy="1607722"/>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3879230" y="1552284"/>
            <a:ext cx="3269190" cy="369332"/>
          </a:xfrm>
          <a:prstGeom prst="rect">
            <a:avLst/>
          </a:prstGeom>
          <a:noFill/>
        </p:spPr>
        <p:txBody>
          <a:bodyPr wrap="square" rtlCol="0">
            <a:spAutoFit/>
          </a:bodyPr>
          <a:lstStyle/>
          <a:p>
            <a:pPr algn="ctr"/>
            <a:r>
              <a:rPr lang="en-US" dirty="0" smtClean="0"/>
              <a:t>Office Rental Service</a:t>
            </a:r>
            <a:endParaRPr lang="en-US" dirty="0"/>
          </a:p>
        </p:txBody>
      </p:sp>
      <p:sp>
        <p:nvSpPr>
          <p:cNvPr id="42" name="Right Arrow 41"/>
          <p:cNvSpPr/>
          <p:nvPr/>
        </p:nvSpPr>
        <p:spPr>
          <a:xfrm flipV="1">
            <a:off x="1928565" y="2499011"/>
            <a:ext cx="1275954" cy="2352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2176112" y="2711768"/>
            <a:ext cx="1188519" cy="584775"/>
          </a:xfrm>
          <a:prstGeom prst="rect">
            <a:avLst/>
          </a:prstGeom>
          <a:noFill/>
        </p:spPr>
        <p:txBody>
          <a:bodyPr wrap="square" rtlCol="0">
            <a:spAutoFit/>
          </a:bodyPr>
          <a:lstStyle/>
          <a:p>
            <a:r>
              <a:rPr lang="en-US" sz="1600" dirty="0" smtClean="0"/>
              <a:t>Choose an</a:t>
            </a:r>
          </a:p>
          <a:p>
            <a:r>
              <a:rPr lang="en-US" sz="1600" dirty="0" smtClean="0"/>
              <a:t> office</a:t>
            </a:r>
            <a:endParaRPr lang="en-US" sz="1600" dirty="0"/>
          </a:p>
        </p:txBody>
      </p:sp>
      <p:sp>
        <p:nvSpPr>
          <p:cNvPr id="4" name="Oval 3"/>
          <p:cNvSpPr/>
          <p:nvPr/>
        </p:nvSpPr>
        <p:spPr>
          <a:xfrm>
            <a:off x="1990569" y="2766611"/>
            <a:ext cx="245906" cy="24879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49" name="Right Arrow 48"/>
          <p:cNvSpPr/>
          <p:nvPr/>
        </p:nvSpPr>
        <p:spPr>
          <a:xfrm rot="2727836" flipV="1">
            <a:off x="4409411" y="3276621"/>
            <a:ext cx="894646" cy="2352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4780674" y="2734095"/>
            <a:ext cx="1415662" cy="584775"/>
          </a:xfrm>
          <a:prstGeom prst="rect">
            <a:avLst/>
          </a:prstGeom>
          <a:noFill/>
        </p:spPr>
        <p:txBody>
          <a:bodyPr wrap="square" rtlCol="0">
            <a:spAutoFit/>
          </a:bodyPr>
          <a:lstStyle/>
          <a:p>
            <a:r>
              <a:rPr lang="en-US" sz="1600" dirty="0" smtClean="0"/>
              <a:t>    Create appointment</a:t>
            </a:r>
            <a:endParaRPr lang="en-US" sz="1600" dirty="0"/>
          </a:p>
        </p:txBody>
      </p:sp>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8310" y="3603433"/>
            <a:ext cx="714359" cy="1108489"/>
          </a:xfrm>
          <a:prstGeom prst="rect">
            <a:avLst/>
          </a:prstGeom>
        </p:spPr>
      </p:pic>
      <p:sp>
        <p:nvSpPr>
          <p:cNvPr id="54" name="TextBox 53"/>
          <p:cNvSpPr txBox="1"/>
          <p:nvPr/>
        </p:nvSpPr>
        <p:spPr>
          <a:xfrm>
            <a:off x="5232572" y="4651952"/>
            <a:ext cx="912429" cy="369332"/>
          </a:xfrm>
          <a:prstGeom prst="rect">
            <a:avLst/>
          </a:prstGeom>
          <a:noFill/>
        </p:spPr>
        <p:txBody>
          <a:bodyPr wrap="none" rtlCol="0">
            <a:spAutoFit/>
          </a:bodyPr>
          <a:lstStyle/>
          <a:p>
            <a:r>
              <a:rPr lang="en-US" dirty="0" smtClean="0"/>
              <a:t>System</a:t>
            </a:r>
            <a:endParaRPr lang="en-US" dirty="0"/>
          </a:p>
        </p:txBody>
      </p:sp>
      <p:sp>
        <p:nvSpPr>
          <p:cNvPr id="55" name="Oval 54"/>
          <p:cNvSpPr/>
          <p:nvPr/>
        </p:nvSpPr>
        <p:spPr>
          <a:xfrm>
            <a:off x="4842633" y="2784951"/>
            <a:ext cx="245906" cy="24879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pic>
        <p:nvPicPr>
          <p:cNvPr id="56" name="Picture 5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5413" y="2080618"/>
            <a:ext cx="1115992" cy="931094"/>
          </a:xfrm>
          <a:prstGeom prst="rect">
            <a:avLst/>
          </a:prstGeom>
        </p:spPr>
      </p:pic>
      <p:sp>
        <p:nvSpPr>
          <p:cNvPr id="57" name="Right Arrow 56"/>
          <p:cNvSpPr/>
          <p:nvPr/>
        </p:nvSpPr>
        <p:spPr>
          <a:xfrm rot="8271280" flipV="1">
            <a:off x="6060656" y="3240687"/>
            <a:ext cx="889088" cy="2352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6551234" y="3349658"/>
            <a:ext cx="1404020" cy="584775"/>
          </a:xfrm>
          <a:prstGeom prst="rect">
            <a:avLst/>
          </a:prstGeom>
          <a:noFill/>
        </p:spPr>
        <p:txBody>
          <a:bodyPr wrap="square" rtlCol="0">
            <a:spAutoFit/>
          </a:bodyPr>
          <a:lstStyle/>
          <a:p>
            <a:r>
              <a:rPr lang="en-US" sz="1600" dirty="0" smtClean="0"/>
              <a:t>    Check appointment</a:t>
            </a:r>
            <a:endParaRPr lang="en-US" sz="1600" dirty="0"/>
          </a:p>
        </p:txBody>
      </p:sp>
      <p:sp>
        <p:nvSpPr>
          <p:cNvPr id="59" name="TextBox 58"/>
          <p:cNvSpPr txBox="1"/>
          <p:nvPr/>
        </p:nvSpPr>
        <p:spPr>
          <a:xfrm>
            <a:off x="6958262" y="2927211"/>
            <a:ext cx="1107996" cy="369332"/>
          </a:xfrm>
          <a:prstGeom prst="rect">
            <a:avLst/>
          </a:prstGeom>
          <a:noFill/>
        </p:spPr>
        <p:txBody>
          <a:bodyPr wrap="none" rtlCol="0">
            <a:spAutoFit/>
          </a:bodyPr>
          <a:lstStyle/>
          <a:p>
            <a:r>
              <a:rPr lang="en-US" dirty="0" smtClean="0"/>
              <a:t>Manager	</a:t>
            </a:r>
          </a:p>
        </p:txBody>
      </p:sp>
      <p:sp>
        <p:nvSpPr>
          <p:cNvPr id="60" name="Oval 59"/>
          <p:cNvSpPr/>
          <p:nvPr/>
        </p:nvSpPr>
        <p:spPr>
          <a:xfrm>
            <a:off x="6627710" y="3388566"/>
            <a:ext cx="245906" cy="24879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pic>
        <p:nvPicPr>
          <p:cNvPr id="61" name="Picture 6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72273" y="4993363"/>
            <a:ext cx="887864" cy="740762"/>
          </a:xfrm>
          <a:prstGeom prst="rect">
            <a:avLst/>
          </a:prstGeom>
        </p:spPr>
      </p:pic>
      <p:sp>
        <p:nvSpPr>
          <p:cNvPr id="62" name="Right Arrow 61"/>
          <p:cNvSpPr/>
          <p:nvPr/>
        </p:nvSpPr>
        <p:spPr>
          <a:xfrm rot="8142670" flipV="1">
            <a:off x="4122013" y="4838738"/>
            <a:ext cx="1127512" cy="2352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4419730" y="5095187"/>
            <a:ext cx="1173591" cy="584775"/>
          </a:xfrm>
          <a:prstGeom prst="rect">
            <a:avLst/>
          </a:prstGeom>
          <a:noFill/>
        </p:spPr>
        <p:txBody>
          <a:bodyPr wrap="none" rtlCol="0">
            <a:spAutoFit/>
          </a:bodyPr>
          <a:lstStyle/>
          <a:p>
            <a:r>
              <a:rPr lang="en-US" sz="1600" dirty="0" smtClean="0"/>
              <a:t>      Assign </a:t>
            </a:r>
          </a:p>
          <a:p>
            <a:r>
              <a:rPr lang="en-US" sz="1600" dirty="0" smtClean="0"/>
              <a:t>  to staff</a:t>
            </a:r>
            <a:endParaRPr lang="en-US" sz="1600" dirty="0"/>
          </a:p>
        </p:txBody>
      </p:sp>
      <p:sp>
        <p:nvSpPr>
          <p:cNvPr id="64" name="TextBox 63"/>
          <p:cNvSpPr txBox="1"/>
          <p:nvPr/>
        </p:nvSpPr>
        <p:spPr>
          <a:xfrm>
            <a:off x="3278526" y="5734125"/>
            <a:ext cx="678391" cy="369332"/>
          </a:xfrm>
          <a:prstGeom prst="rect">
            <a:avLst/>
          </a:prstGeom>
          <a:noFill/>
        </p:spPr>
        <p:txBody>
          <a:bodyPr wrap="none" rtlCol="0">
            <a:spAutoFit/>
          </a:bodyPr>
          <a:lstStyle/>
          <a:p>
            <a:r>
              <a:rPr lang="en-US" dirty="0" smtClean="0"/>
              <a:t>Staff</a:t>
            </a:r>
          </a:p>
        </p:txBody>
      </p:sp>
      <p:sp>
        <p:nvSpPr>
          <p:cNvPr id="65" name="Oval 64"/>
          <p:cNvSpPr/>
          <p:nvPr/>
        </p:nvSpPr>
        <p:spPr>
          <a:xfrm>
            <a:off x="4586582" y="5151090"/>
            <a:ext cx="245906" cy="24879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a:t>
            </a:r>
            <a:endParaRPr lang="en-US" dirty="0"/>
          </a:p>
        </p:txBody>
      </p:sp>
      <p:sp>
        <p:nvSpPr>
          <p:cNvPr id="8" name="Left-Up Arrow 7"/>
          <p:cNvSpPr/>
          <p:nvPr/>
        </p:nvSpPr>
        <p:spPr>
          <a:xfrm rot="5400000">
            <a:off x="966119" y="3527975"/>
            <a:ext cx="2096769" cy="2315538"/>
          </a:xfrm>
          <a:prstGeom prst="leftUpArrow">
            <a:avLst>
              <a:gd name="adj1" fmla="val 11055"/>
              <a:gd name="adj2" fmla="val 13177"/>
              <a:gd name="adj3" fmla="val 124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358659" y="5617041"/>
            <a:ext cx="2409634" cy="338554"/>
          </a:xfrm>
          <a:prstGeom prst="rect">
            <a:avLst/>
          </a:prstGeom>
          <a:noFill/>
        </p:spPr>
        <p:txBody>
          <a:bodyPr wrap="none" rtlCol="0">
            <a:spAutoFit/>
          </a:bodyPr>
          <a:lstStyle/>
          <a:p>
            <a:r>
              <a:rPr lang="en-US" sz="1600" dirty="0" smtClean="0"/>
              <a:t>   Meet and check office</a:t>
            </a:r>
            <a:endParaRPr lang="en-US" sz="1600" dirty="0"/>
          </a:p>
        </p:txBody>
      </p:sp>
      <p:sp>
        <p:nvSpPr>
          <p:cNvPr id="67" name="Oval 66"/>
          <p:cNvSpPr/>
          <p:nvPr/>
        </p:nvSpPr>
        <p:spPr>
          <a:xfrm>
            <a:off x="354399" y="5677546"/>
            <a:ext cx="245906" cy="24879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69" name="Right Arrow 68"/>
          <p:cNvSpPr/>
          <p:nvPr/>
        </p:nvSpPr>
        <p:spPr>
          <a:xfrm rot="18951259" flipV="1">
            <a:off x="4129694" y="4543193"/>
            <a:ext cx="1127512" cy="2352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p:cNvSpPr txBox="1"/>
          <p:nvPr/>
        </p:nvSpPr>
        <p:spPr>
          <a:xfrm>
            <a:off x="3256226" y="3922118"/>
            <a:ext cx="1663046" cy="584775"/>
          </a:xfrm>
          <a:prstGeom prst="rect">
            <a:avLst/>
          </a:prstGeom>
          <a:noFill/>
        </p:spPr>
        <p:txBody>
          <a:bodyPr wrap="square" rtlCol="0">
            <a:spAutoFit/>
          </a:bodyPr>
          <a:lstStyle/>
          <a:p>
            <a:r>
              <a:rPr lang="en-US" sz="1600" dirty="0" smtClean="0"/>
              <a:t>    Decide create contract</a:t>
            </a:r>
            <a:endParaRPr lang="en-US" sz="1600" dirty="0"/>
          </a:p>
        </p:txBody>
      </p:sp>
      <p:sp>
        <p:nvSpPr>
          <p:cNvPr id="71" name="Oval 70"/>
          <p:cNvSpPr/>
          <p:nvPr/>
        </p:nvSpPr>
        <p:spPr>
          <a:xfrm>
            <a:off x="3317318" y="3967969"/>
            <a:ext cx="245906" cy="24879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72" name="Oval 71"/>
          <p:cNvSpPr/>
          <p:nvPr/>
        </p:nvSpPr>
        <p:spPr>
          <a:xfrm>
            <a:off x="6418242" y="2885203"/>
            <a:ext cx="245906" cy="24879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7</a:t>
            </a:r>
            <a:endParaRPr lang="en-US" dirty="0"/>
          </a:p>
        </p:txBody>
      </p:sp>
      <p:pic>
        <p:nvPicPr>
          <p:cNvPr id="73" name="Picture 7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48420" y="4671470"/>
            <a:ext cx="870625" cy="915061"/>
          </a:xfrm>
          <a:prstGeom prst="rect">
            <a:avLst/>
          </a:prstGeom>
        </p:spPr>
      </p:pic>
      <p:sp>
        <p:nvSpPr>
          <p:cNvPr id="74" name="Right Arrow 73"/>
          <p:cNvSpPr/>
          <p:nvPr/>
        </p:nvSpPr>
        <p:spPr>
          <a:xfrm rot="2238104" flipV="1">
            <a:off x="6109856" y="4528354"/>
            <a:ext cx="1193530" cy="2352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6173063" y="4952292"/>
            <a:ext cx="1343395" cy="584775"/>
          </a:xfrm>
          <a:prstGeom prst="rect">
            <a:avLst/>
          </a:prstGeom>
          <a:noFill/>
        </p:spPr>
        <p:txBody>
          <a:bodyPr wrap="square" rtlCol="0">
            <a:spAutoFit/>
          </a:bodyPr>
          <a:lstStyle/>
          <a:p>
            <a:r>
              <a:rPr lang="en-US" sz="1600" dirty="0" smtClean="0"/>
              <a:t>    Create Contract</a:t>
            </a:r>
            <a:endParaRPr lang="en-US" sz="1600" dirty="0"/>
          </a:p>
        </p:txBody>
      </p:sp>
      <p:sp>
        <p:nvSpPr>
          <p:cNvPr id="76" name="TextBox 75"/>
          <p:cNvSpPr txBox="1"/>
          <p:nvPr/>
        </p:nvSpPr>
        <p:spPr>
          <a:xfrm>
            <a:off x="7043359" y="5460379"/>
            <a:ext cx="1080745" cy="369332"/>
          </a:xfrm>
          <a:prstGeom prst="rect">
            <a:avLst/>
          </a:prstGeom>
          <a:noFill/>
        </p:spPr>
        <p:txBody>
          <a:bodyPr wrap="none" rtlCol="0">
            <a:spAutoFit/>
          </a:bodyPr>
          <a:lstStyle/>
          <a:p>
            <a:r>
              <a:rPr lang="en-US" dirty="0" smtClean="0"/>
              <a:t>Contract</a:t>
            </a:r>
          </a:p>
        </p:txBody>
      </p:sp>
      <p:sp>
        <p:nvSpPr>
          <p:cNvPr id="77" name="Oval 76"/>
          <p:cNvSpPr/>
          <p:nvPr/>
        </p:nvSpPr>
        <p:spPr>
          <a:xfrm>
            <a:off x="6208224" y="4970792"/>
            <a:ext cx="245906" cy="24879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8</a:t>
            </a:r>
            <a:endParaRPr lang="en-US" dirty="0"/>
          </a:p>
        </p:txBody>
      </p:sp>
    </p:spTree>
    <p:extLst>
      <p:ext uri="{BB962C8B-B14F-4D97-AF65-F5344CB8AC3E}">
        <p14:creationId xmlns:p14="http://schemas.microsoft.com/office/powerpoint/2010/main" val="1062279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fade">
                                      <p:cBhvr>
                                        <p:cTn id="18" dur="500"/>
                                        <p:tgtEl>
                                          <p:spTgt spid="4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fade">
                                      <p:cBhvr>
                                        <p:cTn id="38" dur="500"/>
                                        <p:tgtEl>
                                          <p:spTgt spid="5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fade">
                                      <p:cBhvr>
                                        <p:cTn id="41" dur="500"/>
                                        <p:tgtEl>
                                          <p:spTgt spid="5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fade">
                                      <p:cBhvr>
                                        <p:cTn id="44" dur="500"/>
                                        <p:tgtEl>
                                          <p:spTgt spid="49"/>
                                        </p:tgtEl>
                                      </p:cBhvr>
                                    </p:animEffect>
                                  </p:childTnLst>
                                </p:cTn>
                              </p:par>
                              <p:par>
                                <p:cTn id="45" presetID="10" presetClass="entr" presetSubtype="0" fill="hold" nodeType="with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fade">
                                      <p:cBhvr>
                                        <p:cTn id="47" dur="500"/>
                                        <p:tgtEl>
                                          <p:spTgt spid="5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4"/>
                                        </p:tgtEl>
                                        <p:attrNameLst>
                                          <p:attrName>style.visibility</p:attrName>
                                        </p:attrNameLst>
                                      </p:cBhvr>
                                      <p:to>
                                        <p:strVal val="visible"/>
                                      </p:to>
                                    </p:set>
                                    <p:animEffect transition="in" filter="fade">
                                      <p:cBhvr>
                                        <p:cTn id="50" dur="500"/>
                                        <p:tgtEl>
                                          <p:spTgt spid="5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9"/>
                                        </p:tgtEl>
                                        <p:attrNameLst>
                                          <p:attrName>style.visibility</p:attrName>
                                        </p:attrNameLst>
                                      </p:cBhvr>
                                      <p:to>
                                        <p:strVal val="visible"/>
                                      </p:to>
                                    </p:set>
                                    <p:animEffect transition="in" filter="fade">
                                      <p:cBhvr>
                                        <p:cTn id="58" dur="500"/>
                                        <p:tgtEl>
                                          <p:spTgt spid="5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fade">
                                      <p:cBhvr>
                                        <p:cTn id="61" dur="500"/>
                                        <p:tgtEl>
                                          <p:spTgt spid="5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0"/>
                                        </p:tgtEl>
                                        <p:attrNameLst>
                                          <p:attrName>style.visibility</p:attrName>
                                        </p:attrNameLst>
                                      </p:cBhvr>
                                      <p:to>
                                        <p:strVal val="visible"/>
                                      </p:to>
                                    </p:set>
                                    <p:animEffect transition="in" filter="fade">
                                      <p:cBhvr>
                                        <p:cTn id="64" dur="500"/>
                                        <p:tgtEl>
                                          <p:spTgt spid="6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500"/>
                                        <p:tgtEl>
                                          <p:spTgt spid="5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2"/>
                                        </p:tgtEl>
                                        <p:attrNameLst>
                                          <p:attrName>style.visibility</p:attrName>
                                        </p:attrNameLst>
                                      </p:cBhvr>
                                      <p:to>
                                        <p:strVal val="visible"/>
                                      </p:to>
                                    </p:set>
                                    <p:animEffect transition="in" filter="fade">
                                      <p:cBhvr>
                                        <p:cTn id="72" dur="500"/>
                                        <p:tgtEl>
                                          <p:spTgt spid="6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3"/>
                                        </p:tgtEl>
                                        <p:attrNameLst>
                                          <p:attrName>style.visibility</p:attrName>
                                        </p:attrNameLst>
                                      </p:cBhvr>
                                      <p:to>
                                        <p:strVal val="visible"/>
                                      </p:to>
                                    </p:set>
                                    <p:animEffect transition="in" filter="fade">
                                      <p:cBhvr>
                                        <p:cTn id="75" dur="500"/>
                                        <p:tgtEl>
                                          <p:spTgt spid="6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5"/>
                                        </p:tgtEl>
                                        <p:attrNameLst>
                                          <p:attrName>style.visibility</p:attrName>
                                        </p:attrNameLst>
                                      </p:cBhvr>
                                      <p:to>
                                        <p:strVal val="visible"/>
                                      </p:to>
                                    </p:set>
                                    <p:animEffect transition="in" filter="fade">
                                      <p:cBhvr>
                                        <p:cTn id="78" dur="500"/>
                                        <p:tgtEl>
                                          <p:spTgt spid="65"/>
                                        </p:tgtEl>
                                      </p:cBhvr>
                                    </p:animEffect>
                                  </p:childTnLst>
                                </p:cTn>
                              </p:par>
                              <p:par>
                                <p:cTn id="79" presetID="10" presetClass="entr" presetSubtype="0" fill="hold" nodeType="withEffect">
                                  <p:stCondLst>
                                    <p:cond delay="0"/>
                                  </p:stCondLst>
                                  <p:childTnLst>
                                    <p:set>
                                      <p:cBhvr>
                                        <p:cTn id="80" dur="1" fill="hold">
                                          <p:stCondLst>
                                            <p:cond delay="0"/>
                                          </p:stCondLst>
                                        </p:cTn>
                                        <p:tgtEl>
                                          <p:spTgt spid="61"/>
                                        </p:tgtEl>
                                        <p:attrNameLst>
                                          <p:attrName>style.visibility</p:attrName>
                                        </p:attrNameLst>
                                      </p:cBhvr>
                                      <p:to>
                                        <p:strVal val="visible"/>
                                      </p:to>
                                    </p:set>
                                    <p:animEffect transition="in" filter="fade">
                                      <p:cBhvr>
                                        <p:cTn id="81" dur="500"/>
                                        <p:tgtEl>
                                          <p:spTgt spid="6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64"/>
                                        </p:tgtEl>
                                        <p:attrNameLst>
                                          <p:attrName>style.visibility</p:attrName>
                                        </p:attrNameLst>
                                      </p:cBhvr>
                                      <p:to>
                                        <p:strVal val="visible"/>
                                      </p:to>
                                    </p:set>
                                    <p:animEffect transition="in" filter="fade">
                                      <p:cBhvr>
                                        <p:cTn id="84" dur="500"/>
                                        <p:tgtEl>
                                          <p:spTgt spid="64"/>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8"/>
                                        </p:tgtEl>
                                        <p:attrNameLst>
                                          <p:attrName>style.visibility</p:attrName>
                                        </p:attrNameLst>
                                      </p:cBhvr>
                                      <p:to>
                                        <p:strVal val="visible"/>
                                      </p:to>
                                    </p:set>
                                    <p:animEffect transition="in" filter="fade">
                                      <p:cBhvr>
                                        <p:cTn id="89" dur="500"/>
                                        <p:tgtEl>
                                          <p:spTgt spid="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66"/>
                                        </p:tgtEl>
                                        <p:attrNameLst>
                                          <p:attrName>style.visibility</p:attrName>
                                        </p:attrNameLst>
                                      </p:cBhvr>
                                      <p:to>
                                        <p:strVal val="visible"/>
                                      </p:to>
                                    </p:set>
                                    <p:animEffect transition="in" filter="fade">
                                      <p:cBhvr>
                                        <p:cTn id="92" dur="500"/>
                                        <p:tgtEl>
                                          <p:spTgt spid="66"/>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67"/>
                                        </p:tgtEl>
                                        <p:attrNameLst>
                                          <p:attrName>style.visibility</p:attrName>
                                        </p:attrNameLst>
                                      </p:cBhvr>
                                      <p:to>
                                        <p:strVal val="visible"/>
                                      </p:to>
                                    </p:set>
                                    <p:animEffect transition="in" filter="fade">
                                      <p:cBhvr>
                                        <p:cTn id="95" dur="500"/>
                                        <p:tgtEl>
                                          <p:spTgt spid="67"/>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71"/>
                                        </p:tgtEl>
                                        <p:attrNameLst>
                                          <p:attrName>style.visibility</p:attrName>
                                        </p:attrNameLst>
                                      </p:cBhvr>
                                      <p:to>
                                        <p:strVal val="visible"/>
                                      </p:to>
                                    </p:set>
                                    <p:animEffect transition="in" filter="fade">
                                      <p:cBhvr>
                                        <p:cTn id="100" dur="500"/>
                                        <p:tgtEl>
                                          <p:spTgt spid="7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69"/>
                                        </p:tgtEl>
                                        <p:attrNameLst>
                                          <p:attrName>style.visibility</p:attrName>
                                        </p:attrNameLst>
                                      </p:cBhvr>
                                      <p:to>
                                        <p:strVal val="visible"/>
                                      </p:to>
                                    </p:set>
                                    <p:animEffect transition="in" filter="fade">
                                      <p:cBhvr>
                                        <p:cTn id="103" dur="500"/>
                                        <p:tgtEl>
                                          <p:spTgt spid="69"/>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70"/>
                                        </p:tgtEl>
                                        <p:attrNameLst>
                                          <p:attrName>style.visibility</p:attrName>
                                        </p:attrNameLst>
                                      </p:cBhvr>
                                      <p:to>
                                        <p:strVal val="visible"/>
                                      </p:to>
                                    </p:set>
                                    <p:animEffect transition="in" filter="fade">
                                      <p:cBhvr>
                                        <p:cTn id="106" dur="500"/>
                                        <p:tgtEl>
                                          <p:spTgt spid="7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72"/>
                                        </p:tgtEl>
                                        <p:attrNameLst>
                                          <p:attrName>style.visibility</p:attrName>
                                        </p:attrNameLst>
                                      </p:cBhvr>
                                      <p:to>
                                        <p:strVal val="visible"/>
                                      </p:to>
                                    </p:set>
                                    <p:animEffect transition="in" filter="fade">
                                      <p:cBhvr>
                                        <p:cTn id="111" dur="500"/>
                                        <p:tgtEl>
                                          <p:spTgt spid="72"/>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74"/>
                                        </p:tgtEl>
                                        <p:attrNameLst>
                                          <p:attrName>style.visibility</p:attrName>
                                        </p:attrNameLst>
                                      </p:cBhvr>
                                      <p:to>
                                        <p:strVal val="visible"/>
                                      </p:to>
                                    </p:set>
                                    <p:animEffect transition="in" filter="fade">
                                      <p:cBhvr>
                                        <p:cTn id="116" dur="500"/>
                                        <p:tgtEl>
                                          <p:spTgt spid="74"/>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75"/>
                                        </p:tgtEl>
                                        <p:attrNameLst>
                                          <p:attrName>style.visibility</p:attrName>
                                        </p:attrNameLst>
                                      </p:cBhvr>
                                      <p:to>
                                        <p:strVal val="visible"/>
                                      </p:to>
                                    </p:set>
                                    <p:animEffect transition="in" filter="fade">
                                      <p:cBhvr>
                                        <p:cTn id="119" dur="500"/>
                                        <p:tgtEl>
                                          <p:spTgt spid="75"/>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77"/>
                                        </p:tgtEl>
                                        <p:attrNameLst>
                                          <p:attrName>style.visibility</p:attrName>
                                        </p:attrNameLst>
                                      </p:cBhvr>
                                      <p:to>
                                        <p:strVal val="visible"/>
                                      </p:to>
                                    </p:set>
                                    <p:animEffect transition="in" filter="fade">
                                      <p:cBhvr>
                                        <p:cTn id="122" dur="500"/>
                                        <p:tgtEl>
                                          <p:spTgt spid="77"/>
                                        </p:tgtEl>
                                      </p:cBhvr>
                                    </p:animEffect>
                                  </p:childTnLst>
                                </p:cTn>
                              </p:par>
                              <p:par>
                                <p:cTn id="123" presetID="10" presetClass="entr" presetSubtype="0" fill="hold" nodeType="withEffect">
                                  <p:stCondLst>
                                    <p:cond delay="0"/>
                                  </p:stCondLst>
                                  <p:childTnLst>
                                    <p:set>
                                      <p:cBhvr>
                                        <p:cTn id="124" dur="1" fill="hold">
                                          <p:stCondLst>
                                            <p:cond delay="0"/>
                                          </p:stCondLst>
                                        </p:cTn>
                                        <p:tgtEl>
                                          <p:spTgt spid="73"/>
                                        </p:tgtEl>
                                        <p:attrNameLst>
                                          <p:attrName>style.visibility</p:attrName>
                                        </p:attrNameLst>
                                      </p:cBhvr>
                                      <p:to>
                                        <p:strVal val="visible"/>
                                      </p:to>
                                    </p:set>
                                    <p:animEffect transition="in" filter="fade">
                                      <p:cBhvr>
                                        <p:cTn id="125" dur="500"/>
                                        <p:tgtEl>
                                          <p:spTgt spid="73"/>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76"/>
                                        </p:tgtEl>
                                        <p:attrNameLst>
                                          <p:attrName>style.visibility</p:attrName>
                                        </p:attrNameLst>
                                      </p:cBhvr>
                                      <p:to>
                                        <p:strVal val="visible"/>
                                      </p:to>
                                    </p:set>
                                    <p:animEffect transition="in" filter="fade">
                                      <p:cBhvr>
                                        <p:cTn id="128"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 grpId="0"/>
      <p:bldP spid="34" grpId="0" animBg="1"/>
      <p:bldP spid="41" grpId="0"/>
      <p:bldP spid="42" grpId="0" animBg="1"/>
      <p:bldP spid="46" grpId="0"/>
      <p:bldP spid="4" grpId="0" animBg="1"/>
      <p:bldP spid="49" grpId="0" animBg="1"/>
      <p:bldP spid="51" grpId="0"/>
      <p:bldP spid="54" grpId="0"/>
      <p:bldP spid="55" grpId="0" animBg="1"/>
      <p:bldP spid="57" grpId="0" animBg="1"/>
      <p:bldP spid="58" grpId="0"/>
      <p:bldP spid="59" grpId="0"/>
      <p:bldP spid="60" grpId="0" animBg="1"/>
      <p:bldP spid="62" grpId="0" animBg="1"/>
      <p:bldP spid="63" grpId="0"/>
      <p:bldP spid="64" grpId="0"/>
      <p:bldP spid="65" grpId="0" animBg="1"/>
      <p:bldP spid="8" grpId="0" animBg="1"/>
      <p:bldP spid="66" grpId="0"/>
      <p:bldP spid="67" grpId="0" animBg="1"/>
      <p:bldP spid="69" grpId="0" animBg="1"/>
      <p:bldP spid="70" grpId="0"/>
      <p:bldP spid="71" grpId="0" animBg="1"/>
      <p:bldP spid="72" grpId="0" animBg="1"/>
      <p:bldP spid="74" grpId="0" animBg="1"/>
      <p:bldP spid="75" grpId="0"/>
      <p:bldP spid="76" grpId="0"/>
      <p:bldP spid="77" grpId="0" animBg="1"/>
    </p:bldLst>
  </p:timing>
</p:sld>
</file>

<file path=ppt/theme/theme1.xml><?xml version="1.0" encoding="utf-8"?>
<a:theme xmlns:a="http://schemas.openxmlformats.org/drawingml/2006/main" name="Facet">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7219</TotalTime>
  <Words>944</Words>
  <Application>Microsoft Office PowerPoint</Application>
  <PresentationFormat>On-screen Show (4:3)</PresentationFormat>
  <Paragraphs>321</Paragraphs>
  <Slides>24</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Arial</vt:lpstr>
      <vt:lpstr>Calibri</vt:lpstr>
      <vt:lpstr>Cambria</vt:lpstr>
      <vt:lpstr>Cambria Math</vt:lpstr>
      <vt:lpstr>Symbol</vt:lpstr>
      <vt:lpstr>Tahoma</vt:lpstr>
      <vt:lpstr>Times New Roman</vt:lpstr>
      <vt:lpstr>Trebuchet MS</vt:lpstr>
      <vt:lpstr>Wingdings 3</vt:lpstr>
      <vt:lpstr>Facet</vt:lpstr>
      <vt:lpstr>Office Rental Service</vt:lpstr>
      <vt:lpstr>Contents</vt:lpstr>
      <vt:lpstr>Current Situation </vt:lpstr>
      <vt:lpstr>Business Model</vt:lpstr>
      <vt:lpstr>Revenue Model  Based on commission</vt:lpstr>
      <vt:lpstr>Revenue Model  Based on price difference</vt:lpstr>
      <vt:lpstr>System component</vt:lpstr>
      <vt:lpstr>PowerPoint Presentation</vt:lpstr>
      <vt:lpstr>Project Features  Search Office - Request Appointment - Create Contract</vt:lpstr>
      <vt:lpstr>Project Features  Request Office</vt:lpstr>
      <vt:lpstr>Project Features  Request Rental/Repair</vt:lpstr>
      <vt:lpstr>Project Features  Extend/Return contract</vt:lpstr>
      <vt:lpstr>Project Features  Management</vt:lpstr>
      <vt:lpstr>Project Features  Management</vt:lpstr>
      <vt:lpstr>Pros and Cons</vt:lpstr>
      <vt:lpstr>Pros and Cons</vt:lpstr>
      <vt:lpstr>Future Development  </vt:lpstr>
      <vt:lpstr>Q&amp;A</vt:lpstr>
      <vt:lpstr>K-Means Algorithm</vt:lpstr>
      <vt:lpstr>K-Means Algorithm</vt:lpstr>
      <vt:lpstr>K-Means Algorithm</vt:lpstr>
      <vt:lpstr>KNN Algorithm</vt:lpstr>
      <vt:lpstr>Suggest Schedule</vt:lpstr>
      <vt:lpstr>Thanks for your listening</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Rental Service</dc:title>
  <dc:creator>xps</dc:creator>
  <cp:lastModifiedBy>Thành Tiến</cp:lastModifiedBy>
  <cp:revision>109</cp:revision>
  <dcterms:created xsi:type="dcterms:W3CDTF">2015-08-02T08:20:05Z</dcterms:created>
  <dcterms:modified xsi:type="dcterms:W3CDTF">2015-09-15T09:25:48Z</dcterms:modified>
</cp:coreProperties>
</file>